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65" r:id="rId3"/>
    <p:sldId id="283" r:id="rId4"/>
    <p:sldId id="282" r:id="rId5"/>
    <p:sldId id="284" r:id="rId6"/>
    <p:sldId id="266" r:id="rId7"/>
    <p:sldId id="267" r:id="rId8"/>
    <p:sldId id="268" r:id="rId9"/>
    <p:sldId id="270" r:id="rId10"/>
    <p:sldId id="271" r:id="rId11"/>
    <p:sldId id="275" r:id="rId12"/>
    <p:sldId id="272" r:id="rId13"/>
    <p:sldId id="273" r:id="rId14"/>
    <p:sldId id="287" r:id="rId15"/>
    <p:sldId id="274" r:id="rId16"/>
    <p:sldId id="262" r:id="rId17"/>
    <p:sldId id="285" r:id="rId18"/>
    <p:sldId id="276" r:id="rId19"/>
    <p:sldId id="280" r:id="rId20"/>
    <p:sldId id="281" r:id="rId21"/>
    <p:sldId id="286" r:id="rId22"/>
    <p:sldId id="288" r:id="rId2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86303" autoAdjust="0"/>
  </p:normalViewPr>
  <p:slideViewPr>
    <p:cSldViewPr snapToGrid="0">
      <p:cViewPr>
        <p:scale>
          <a:sx n="60" d="100"/>
          <a:sy n="60" d="100"/>
        </p:scale>
        <p:origin x="47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E0AB6-A90D-4D8B-AFBE-9A1A95AB2634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9756A-4171-41CC-BE40-AB0A9ACAFD5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5405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9756A-4171-41CC-BE40-AB0A9ACAFD56}" type="slidenum">
              <a:rPr kumimoji="0" lang="es-P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P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6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A9756A-4171-41CC-BE40-AB0A9ACAFD56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498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46AAE-4C62-4D59-3040-EEE3F19EF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303B40-ACD3-1672-B28D-D9BA8B991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D79082-C2F4-3E62-751D-EF94EEB6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831D14-ACD9-639D-DD9E-4AB69026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8CDD15-A8D5-6B62-2FB5-D47BF05C6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3755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E4D8D-D91A-0530-84C0-646656B6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A5BFD3-EB07-A75D-D805-19E7BA520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3DF9D5-F280-5578-A982-E3EB61157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A7AE4D-7007-3D6B-2E1F-AB680F4D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6F1645-13B2-C64F-0CD7-152EC9A1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3855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CCF154F-C5F0-C142-ED29-8FE5EBD5D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6319B9-3360-6809-B6D2-9AC1EFBBB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5C2BF9-469B-36D4-B8BB-1BAFA1A7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5F50A4-8189-875B-2792-50828173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7F780E-E5E0-58E9-0123-A8017329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3964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4E5A0-A0EF-32CA-F51E-15564B305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C84EC-93CC-3450-374D-70B8AC052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FDC580-B575-6636-21B6-8C93E871B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418035-4733-9CB2-9C8F-A310DFC2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9A332C-82DD-29C2-0C17-2587A0272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434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3C14C-AB96-C4C8-BE80-07A1A004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F3514B-7A3B-6B90-B743-37C79117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C1AAAB-68B2-715B-A2C0-FBE224101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DBDAA2-99BD-1626-6E31-D4F452B7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DA0661-A19E-F1C6-D190-A30DF0A5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4751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931DA-AE92-70F4-10EE-E45DFE70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447C9C-AC05-CFE6-E041-D4CFF1631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6DAC76-759E-68F8-FFDE-4950AE82C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50885C-5C12-2841-10CA-1D24266B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3B46F1-5DEF-B5BF-5842-6D258FD6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39329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CF7A4-EEFA-9EED-1CD0-67EA80AA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1A8580-BE24-0319-0E7C-C8A53283B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A3C692-BC93-B99F-FDF0-D78968010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88EF12-8ADE-808E-08C8-8415361F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1D338B-E1CB-0D41-41AC-C762E2E6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ECB43F-929D-263B-1846-218C4564F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78997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3BC8E-5C8A-5059-AC14-8BB6F8C1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63E236-6BB1-EB3A-473A-B836CD745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089753-B4FC-528E-B9E3-778AC8DEF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5C96815-8939-4B94-38BF-26876DFA9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FBC877B-C791-F83B-3828-75F1F1FE3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5D8C9B8-14D4-317F-71B2-4297B7773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DE29CB0-238D-9070-32CB-EFBDAE31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E854E6-1239-D145-4629-E8896C4B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12076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CF80B-5574-8E6F-4B4C-475BA4C9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FC201A-DE18-AD69-6B44-350D89E3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DACFD7-5318-6975-FD89-F67E6D9C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CF4665-525E-107C-2166-D0FE86E2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1747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2CB822F-E8D1-57E6-6458-67907696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45D3894-6BF2-580E-77FB-D8EA52CF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4F8D2D-8528-B8EF-96DE-7723ABFE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27016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D6266-87D4-7E3A-47F4-0AA21454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9FC71-837E-A16D-4A29-47E8BCFEC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BD8375-B093-9BA4-5D72-8C103F657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514C45-5888-0072-8F5F-132FB6081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7C63F5-F75C-E885-E43D-59CCBDA7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9EBFD3-9B3F-6AD6-4571-26814F41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78470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396721-F15A-4D2E-4D0E-D88E2D18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AE341A-D690-5458-CD54-C149A7175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E5C87C-2008-3A40-91FB-690BBE57F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12BBDC-C5E5-876D-FAEF-A3654E807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180DE0-6FDB-3CEF-A935-20DE09E5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0930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6596B-F504-FFE9-FB47-204B2D3F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C254A7C-16EB-CB4D-1548-FFF4D1320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1777C9-45B0-69AF-35D8-69B41DE11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9EADE4-09B8-ADDA-63D6-D9E13AA2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337718-D199-F84D-4E2B-1DAD9B78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EF70D9-91F4-6E65-350B-FD56DA1D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62032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80033-9848-E6C7-2C38-94C6FE9F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138DF5-F294-6958-A8E5-CFBC5BE03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2A7676-1D54-22A8-B950-EC77BCB9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9859C3-A795-BA6A-63B7-D9AA4E7C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87F0F2-C1D7-3BC4-611E-CCAC9D62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00938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E08D84B-A4B1-7323-A155-6CD543FC2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0AB906-A2BE-1F5C-DFD4-378B3F9AD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3302AA-CADE-32A0-9F55-08DD36DD3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732FE8-9632-7FF9-C48F-9820EE3D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4B7A40-4598-BA79-05EA-FCDCDFBE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55843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9D9BC2-F4FC-97C7-729D-7CC7AFF6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6D9F5A-8F22-893E-F253-DF10D57FC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0FAA5F-EC13-3776-1E27-F47244DD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0B0A44-A1AF-AB68-8F23-D16D339E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0AE6CC-9214-30B5-0094-FC145C5AE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002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52EFB-247D-8DFF-8210-3AF31C0EF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B3B0EE-2B08-0021-3E34-2289F5FCA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154FAF-DF24-DC6E-9968-EFEFC0BE7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E058EE-FBED-FFB3-DB1E-581643C8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5E6DF18-A0AA-FA22-B807-D32E427EC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DD8D9E-0751-EA83-6525-D27397AC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1699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1074D-6342-FF55-85A6-5BB10549D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41F903-6E3E-B71B-DFB5-CE727B131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B975A6-415F-0B7F-52A5-9B19655D2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BBCF40-A801-CF36-AC09-F8DFE4630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C9159A5-A0B4-7F7C-1D35-7A0D83C60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94B6B8E-4DE8-51AE-4480-9C1C4661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7EBA70A-C058-B8EE-F18B-77E96DBE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5509774-4F7F-3853-796D-955C853B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04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BFF71-3EFC-F4AA-1CB4-4326C5EB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86A43A-15F3-9C13-683F-1DEA29DC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60F3A5-2E89-E965-9980-734FD37B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A8D355-D955-21AB-8E3C-EC9835F6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31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FE51078-FAE2-DE8D-2FB3-F8521487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6B2D0BC-BBD6-0291-01CD-FDBD5BB7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E4EF90-619B-1B3E-DB53-A03E86D1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4006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B3718-0244-7562-90BA-81D9CF06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C2702-596F-1F89-8500-36EC5EF67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776D56-3449-98B5-5560-2A5BD801A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217161-26F7-AFE7-792D-6AFF74C5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C7B015F-DFC3-4F29-BDFB-E9EF8E53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76F046-C099-C650-F3D5-E208620C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5257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E0BFA-5927-2F4D-0EA6-D8766849F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97AA36-F60E-4F64-BB06-C1856FBFBC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A88F80-B6FD-91E8-3782-3A55D8454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A1F753-4B09-02D5-49D1-16DEE1B2A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F27493-FDAF-39D2-C3EB-4655224AE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0DA11C-FEAD-BCF2-F7B2-12BCD050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4692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B6C5F5-0472-9EA1-1CAE-1ADA4478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E39C9D-2EE2-B58B-BCF9-A7D938606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9A4816-30B1-D786-12D7-2749D1C93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E67083-A144-4677-83EF-4460D7A41255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E21170-AEFA-644A-0B66-F968F89CA7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8ECC0F-CF88-D234-AD64-911546DDDE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49212F-3C7C-464C-ADF1-199FF1B6BF4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861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42E3E4-FF6F-FF2F-89B1-3BF2675A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D77BFF-7BE4-0B71-9F02-A60995167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C59871-D4A3-CBFB-1A68-39DDB6139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2C26C9-EB39-4716-9B12-55B6DAC36BD0}" type="datetimeFigureOut">
              <a:rPr lang="es-PE" smtClean="0"/>
              <a:t>20/12/2025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B7084B-B362-53C8-E61E-8BA5368BA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71D603-BF66-B943-9077-339217F0D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8C61C5-DDEB-401A-AB70-D561A76B58F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5989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" Type="http://schemas.openxmlformats.org/officeDocument/2006/relationships/image" Target="../media/image2.png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12" Type="http://schemas.openxmlformats.org/officeDocument/2006/relationships/image" Target="../media/image63.svg"/><Relationship Id="rId17" Type="http://schemas.openxmlformats.org/officeDocument/2006/relationships/image" Target="../media/image68.png"/><Relationship Id="rId2" Type="http://schemas.openxmlformats.org/officeDocument/2006/relationships/image" Target="../media/image2.pn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11" Type="http://schemas.openxmlformats.org/officeDocument/2006/relationships/image" Target="../media/image62.png"/><Relationship Id="rId5" Type="http://schemas.openxmlformats.org/officeDocument/2006/relationships/image" Target="../media/image46.png"/><Relationship Id="rId15" Type="http://schemas.openxmlformats.org/officeDocument/2006/relationships/image" Target="../media/image66.png"/><Relationship Id="rId10" Type="http://schemas.openxmlformats.org/officeDocument/2006/relationships/image" Target="../media/image61.svg"/><Relationship Id="rId4" Type="http://schemas.openxmlformats.org/officeDocument/2006/relationships/image" Target="../media/image45.pn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54.png"/><Relationship Id="rId18" Type="http://schemas.openxmlformats.org/officeDocument/2006/relationships/image" Target="../media/image69.sv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12" Type="http://schemas.openxmlformats.org/officeDocument/2006/relationships/image" Target="../media/image53.svg"/><Relationship Id="rId17" Type="http://schemas.openxmlformats.org/officeDocument/2006/relationships/image" Target="../media/image68.png"/><Relationship Id="rId2" Type="http://schemas.openxmlformats.org/officeDocument/2006/relationships/image" Target="../media/image2.pn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11" Type="http://schemas.openxmlformats.org/officeDocument/2006/relationships/image" Target="../media/image52.png"/><Relationship Id="rId5" Type="http://schemas.openxmlformats.org/officeDocument/2006/relationships/image" Target="../media/image70.png"/><Relationship Id="rId15" Type="http://schemas.openxmlformats.org/officeDocument/2006/relationships/image" Target="../media/image66.png"/><Relationship Id="rId10" Type="http://schemas.openxmlformats.org/officeDocument/2006/relationships/image" Target="../media/image51.sv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orre de un edificio&#10;&#10;El contenido generado por IA puede ser incorrecto.">
            <a:extLst>
              <a:ext uri="{FF2B5EF4-FFF2-40B4-BE49-F238E27FC236}">
                <a16:creationId xmlns:a16="http://schemas.microsoft.com/office/drawing/2014/main" id="{BB8FF815-79FA-182F-71B6-267F1C1D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0" y="0"/>
            <a:ext cx="12191980" cy="693637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n 4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BB61ADE2-9C0A-5C20-4D50-FB2887F7F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r="6868" b="-1"/>
          <a:stretch>
            <a:fillRect/>
          </a:stretch>
        </p:blipFill>
        <p:spPr>
          <a:xfrm>
            <a:off x="6349214" y="2"/>
            <a:ext cx="5842787" cy="561702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C6599A08-33B4-0088-6A77-F2E47E82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2" y="401831"/>
            <a:ext cx="1174799" cy="3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770F8-2CE1-C546-48CB-8436D73A9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CA46942-B563-BD49-36A7-8D255FE9F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F9F75EB4-B09C-CDE8-1795-37BE9C611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914C5B4-FA27-6AF5-E763-40A8913A13F9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Funcionamiento del MVP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F305646-495C-623F-8549-448BADCCC5EE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Aplicativo Contratista 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interacción con </a:t>
            </a:r>
            <a:r>
              <a:rPr lang="es-MX" sz="2000" dirty="0">
                <a:solidFill>
                  <a:prstClr val="black"/>
                </a:solidFill>
                <a:latin typeface="Aptos" panose="02110004020202020204"/>
              </a:rPr>
              <a:t>A</a:t>
            </a:r>
            <a:r>
              <a:rPr kumimoji="0" lang="es-MX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erusbot</a:t>
            </a:r>
            <a:endParaRPr kumimoji="0" lang="es-PE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73D184-68D1-694B-6012-EE3F4D4A732D}"/>
              </a:ext>
            </a:extLst>
          </p:cNvPr>
          <p:cNvSpPr txBox="1"/>
          <p:nvPr/>
        </p:nvSpPr>
        <p:spPr>
          <a:xfrm>
            <a:off x="1069987" y="1205882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4D2D4BF-8088-1B90-74F6-32CC7B015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12" y="1804919"/>
            <a:ext cx="2314374" cy="461062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3085016-2F73-3418-01A0-4313FF222F4C}"/>
              </a:ext>
            </a:extLst>
          </p:cNvPr>
          <p:cNvSpPr/>
          <p:nvPr/>
        </p:nvSpPr>
        <p:spPr>
          <a:xfrm>
            <a:off x="194724" y="5683910"/>
            <a:ext cx="2233922" cy="665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FDEE1D-02DC-F0BD-A02B-9225F0DDEC7C}"/>
              </a:ext>
            </a:extLst>
          </p:cNvPr>
          <p:cNvSpPr txBox="1"/>
          <p:nvPr/>
        </p:nvSpPr>
        <p:spPr>
          <a:xfrm>
            <a:off x="3444700" y="1205882"/>
            <a:ext cx="77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9" name="Imagen 18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0E58C0BD-E65F-B83E-0C2A-AFB738979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986" y="1804919"/>
            <a:ext cx="1869547" cy="4610620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D485AA66-EB12-B6EA-B813-95D4B1B90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283" y="1287244"/>
            <a:ext cx="7194804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1" i="0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Gestión de Seguridad con </a:t>
            </a:r>
            <a:r>
              <a:rPr kumimoji="0" lang="es-PE" altLang="es-PE" sz="1600" b="1" i="0" u="sng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Aerusbot</a:t>
            </a:r>
            <a:r>
              <a:rPr kumimoji="0" lang="es-PE" altLang="es-PE" sz="1600" b="1" i="0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(CAG)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4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PE" altLang="es-PE" sz="1400" b="1" dirty="0">
                <a:solidFill>
                  <a:srgbClr val="0070C0"/>
                </a:solidFill>
                <a:latin typeface="Arial" panose="020B0604020202020204" pitchFamily="34" charset="0"/>
              </a:rPr>
              <a:t>7. 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Entrada al Módulo de Documentación: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usuario ingresa a la sección de </a:t>
            </a:r>
            <a:r>
              <a:rPr kumimoji="0" lang="es-PE" altLang="es-P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desde el detalle de la obra para gestionar ATS, charlas y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checklists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8. Interacción con el Bot CAG: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</a:t>
            </a:r>
            <a:r>
              <a:rPr kumimoji="0" lang="es-PE" altLang="es-PE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bot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actúa bajo una arquitectura de </a:t>
            </a:r>
            <a:r>
              <a:rPr kumimoji="0" lang="es-PE" altLang="es-PE" sz="1400" b="1" i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Generación Aumentada por Contexto (CAG)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 que significa que no solo genera texto, sino que utiliza la información específica de la obra y normativas vigentes cargadas en su base de conocimientos para asistir al usuario.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Interacción y Consulta de Actividad: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asistente inicia la conversación solicitando la actividad específica del día; en este caso, el usuario indica que realizará un "llenado de techo".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Procesamiento Contextual de Riesgos: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Gracias al modelo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CAG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el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bot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analiza la actividad e identifica herramientas (taladro, martillo, andamio) y riesgos críticos (caída a distinto nivel, golpes) basándose en el contexto real de la construcción.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Entrega de Matriz de Riesgos: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Una vez validada la información, el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bot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confirma: </a:t>
            </a:r>
            <a:r>
              <a:rPr kumimoji="0" lang="es-PE" altLang="es-PE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"Excelente, aquí está la matriz de riesgos completa para el llenado y empezar la obra"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Generación de Documento Técnico: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sistema culmina el proceso generando el archivo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“ATS - Llenado Techo.pdf“ (plantilla)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listo para ser abierto y llenado.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36E5081-3129-03C2-6829-485359737AC3}"/>
              </a:ext>
            </a:extLst>
          </p:cNvPr>
          <p:cNvSpPr txBox="1"/>
          <p:nvPr/>
        </p:nvSpPr>
        <p:spPr>
          <a:xfrm>
            <a:off x="3145215" y="5301342"/>
            <a:ext cx="78997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00" b="1" dirty="0"/>
              <a:t>AT</a:t>
            </a:r>
            <a:endParaRPr lang="es-PE" sz="1000" b="1" dirty="0"/>
          </a:p>
        </p:txBody>
      </p:sp>
      <p:pic>
        <p:nvPicPr>
          <p:cNvPr id="10" name="Imagen 9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2B27AF2B-6475-0B81-E975-94C49F2AB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986" y="4661375"/>
            <a:ext cx="1869547" cy="458840"/>
          </a:xfrm>
          <a:prstGeom prst="rect">
            <a:avLst/>
          </a:prstGeom>
        </p:spPr>
      </p:pic>
      <p:pic>
        <p:nvPicPr>
          <p:cNvPr id="12" name="Imagen 1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5F256726-2511-9770-FE4C-F2B2C66D4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1986" y="5120215"/>
            <a:ext cx="1869547" cy="10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5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29CA8-E1DC-35A6-EA51-6A5AE12F2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78F277E0-4666-5641-0152-DCBCF55BA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3060FAFE-27A6-8D45-C090-16F88E7D7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9C3AAA8-25E3-1C51-DD8B-9612FA25B618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Funcionamiento del MVP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6ED55AD-FDCE-3D68-5120-0D51CCE2D874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Aplicativo Contratista 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: asignación de firmas del ATS llenado</a:t>
            </a:r>
            <a:endParaRPr kumimoji="0" lang="es-PE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799CB41-04C4-D3A7-F117-24CB9C484977}"/>
              </a:ext>
            </a:extLst>
          </p:cNvPr>
          <p:cNvSpPr txBox="1"/>
          <p:nvPr/>
        </p:nvSpPr>
        <p:spPr>
          <a:xfrm>
            <a:off x="1046037" y="915662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CEDEA56-BC5A-CE71-9943-95A23F0A6670}"/>
              </a:ext>
            </a:extLst>
          </p:cNvPr>
          <p:cNvSpPr txBox="1"/>
          <p:nvPr/>
        </p:nvSpPr>
        <p:spPr>
          <a:xfrm>
            <a:off x="2821563" y="915662"/>
            <a:ext cx="667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10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8" name="Imagen 27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72E0B348-8B47-08DE-5C05-9D5B056B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20" y="1438882"/>
            <a:ext cx="2103348" cy="3462982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8F630482-90E0-B859-FF0D-5FE8F52251EB}"/>
              </a:ext>
            </a:extLst>
          </p:cNvPr>
          <p:cNvSpPr txBox="1"/>
          <p:nvPr/>
        </p:nvSpPr>
        <p:spPr>
          <a:xfrm>
            <a:off x="5018434" y="915662"/>
            <a:ext cx="667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11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1" name="Imagen 30" descr="Código QR&#10;&#10;El contenido generado por IA puede ser incorrecto.">
            <a:extLst>
              <a:ext uri="{FF2B5EF4-FFF2-40B4-BE49-F238E27FC236}">
                <a16:creationId xmlns:a16="http://schemas.microsoft.com/office/drawing/2014/main" id="{3108055A-3285-CCE9-996E-6C5CDAABB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653" y="1438882"/>
            <a:ext cx="1962150" cy="3865289"/>
          </a:xfrm>
          <a:prstGeom prst="rect">
            <a:avLst/>
          </a:prstGeom>
        </p:spPr>
      </p:pic>
      <p:pic>
        <p:nvPicPr>
          <p:cNvPr id="33" name="Imagen 3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C16BF31-9D94-6D04-1B1C-A5FEB289B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11" y="1329180"/>
            <a:ext cx="1962151" cy="4995512"/>
          </a:xfrm>
          <a:prstGeom prst="rect">
            <a:avLst/>
          </a:prstGeom>
        </p:spPr>
      </p:pic>
      <p:sp>
        <p:nvSpPr>
          <p:cNvPr id="35" name="Rectangle 2">
            <a:extLst>
              <a:ext uri="{FF2B5EF4-FFF2-40B4-BE49-F238E27FC236}">
                <a16:creationId xmlns:a16="http://schemas.microsoft.com/office/drawing/2014/main" id="{A676D65E-1BEB-0281-407A-A6CE3E8F6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2788" y="1177272"/>
            <a:ext cx="5758299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9. Resumen del Documento Completado: 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Una vez que el informe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ATS (Análisis Seguro de Trabajo)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 sido completado, se habilita una pantalla de confirmación. En esta interfaz, el usuario puede descargar el archivo, enviarlo por correo o proceder al siguiente paso de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"Asignar Firmas"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10. Asignación de Firmas: 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 esta etapa se establecen los plazos y responsables de la validación legal. El sistema permite seleccionar a los trabajadores específicos que deben suscribir el documento y designar al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Prevencionista Responsable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dar la conformidad final.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11. QR de Firma y Validación Final: 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concluir la validación del documento, el aplicativo genera un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código QR único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Este código se muestra a los prevencionistas que aún no han firmado para que puedan escanearlo desde sus propias aplicaciones y registrar su rúbrica de forma instantánea. El sistema también ofrece una opción de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"Validación Manual con Palabra Secreta"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como alternativa de respaldo para finalizar el proceso de cumplimiento.</a:t>
            </a:r>
          </a:p>
        </p:txBody>
      </p:sp>
    </p:spTree>
    <p:extLst>
      <p:ext uri="{BB962C8B-B14F-4D97-AF65-F5344CB8AC3E}">
        <p14:creationId xmlns:p14="http://schemas.microsoft.com/office/powerpoint/2010/main" val="360249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7290B-B259-BBFE-384A-E730888B4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30BA3062-996C-2AFC-E8B7-2D4C4691A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65522034-DB5B-D28F-7559-CE58093B0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B0590E0-AE5F-67FD-E475-8B37EBD13F7D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Funcionamiento del MVP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955FF8-ACFF-7859-DE7C-ED386A19BFEA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Aplicativo Trabajador : 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obras asignadas y </a:t>
            </a:r>
            <a:r>
              <a:rPr kumimoji="0" lang="es-MX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cheklist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de documentos </a:t>
            </a:r>
            <a:endParaRPr kumimoji="0" lang="es-PE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5351F8A-1DF6-CE61-3B41-9630E0C26744}"/>
              </a:ext>
            </a:extLst>
          </p:cNvPr>
          <p:cNvSpPr txBox="1"/>
          <p:nvPr/>
        </p:nvSpPr>
        <p:spPr>
          <a:xfrm>
            <a:off x="915166" y="115600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602C69E-59C7-D682-5752-15DB0C8A676E}"/>
              </a:ext>
            </a:extLst>
          </p:cNvPr>
          <p:cNvSpPr txBox="1"/>
          <p:nvPr/>
        </p:nvSpPr>
        <p:spPr>
          <a:xfrm>
            <a:off x="3153941" y="1120993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A11E541-9600-8699-69F2-D46C7D568143}"/>
              </a:ext>
            </a:extLst>
          </p:cNvPr>
          <p:cNvSpPr txBox="1"/>
          <p:nvPr/>
        </p:nvSpPr>
        <p:spPr>
          <a:xfrm>
            <a:off x="5463577" y="1120993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8CEBD2AD-482A-7A49-882B-C374EB030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9202"/>
            <a:ext cx="2226435" cy="4535566"/>
          </a:xfrm>
          <a:prstGeom prst="rect">
            <a:avLst/>
          </a:prstGeom>
        </p:spPr>
      </p:pic>
      <p:pic>
        <p:nvPicPr>
          <p:cNvPr id="9" name="Imagen 8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52EDE65C-A74A-BCBC-AA69-E36FDAEC5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436" y="1679224"/>
            <a:ext cx="2278565" cy="4535566"/>
          </a:xfrm>
          <a:prstGeom prst="rect">
            <a:avLst/>
          </a:prstGeom>
        </p:spPr>
      </p:pic>
      <p:pic>
        <p:nvPicPr>
          <p:cNvPr id="12" name="Imagen 11" descr="Imagen borrosa de un edificio&#10;&#10;El contenido generado por IA puede ser incorrecto.">
            <a:extLst>
              <a:ext uri="{FF2B5EF4-FFF2-40B4-BE49-F238E27FC236}">
                <a16:creationId xmlns:a16="http://schemas.microsoft.com/office/drawing/2014/main" id="{BE1EDCC2-144C-55F4-F838-508EC15D4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017" y="2479852"/>
            <a:ext cx="2060522" cy="949147"/>
          </a:xfrm>
          <a:prstGeom prst="rect">
            <a:avLst/>
          </a:prstGeom>
        </p:spPr>
      </p:pic>
      <p:pic>
        <p:nvPicPr>
          <p:cNvPr id="15" name="Imagen 14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DC156C29-A4D2-0207-AFF1-AF7E8136C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5001" y="1609202"/>
            <a:ext cx="2226434" cy="4605588"/>
          </a:xfrm>
          <a:prstGeom prst="rect">
            <a:avLst/>
          </a:prstGeom>
        </p:spPr>
      </p:pic>
      <p:pic>
        <p:nvPicPr>
          <p:cNvPr id="28" name="Imagen 27" descr="Interfaz de usuario gráfica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449C9DED-9212-0CA7-E2B9-8FE54926D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001" y="3757257"/>
            <a:ext cx="2226434" cy="2457533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A502E56E-3CC6-D393-24E7-992D678FC5C8}"/>
              </a:ext>
            </a:extLst>
          </p:cNvPr>
          <p:cNvSpPr/>
          <p:nvPr/>
        </p:nvSpPr>
        <p:spPr>
          <a:xfrm>
            <a:off x="2323897" y="4320339"/>
            <a:ext cx="2083642" cy="1722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B51753AB-46E6-FF79-B421-554CFFDC9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839" y="1315517"/>
            <a:ext cx="5177897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1.Inicio de Sesión: 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trabajador accede mediante sus credenciales (correo electrónico y contraseña) o a través de un código de invitación si es nuevo en la obra.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PE" altLang="es-PE" sz="1600" b="1" dirty="0">
                <a:solidFill>
                  <a:srgbClr val="0070C0"/>
                </a:solidFill>
                <a:latin typeface="Arial" panose="020B0604020202020204" pitchFamily="34" charset="0"/>
              </a:rPr>
              <a:t>2.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Mis Obras Asignadas: 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Panel principal que muestra los proyectos vigentes (ej. Torre Reforma o </a:t>
            </a:r>
            <a:r>
              <a:rPr kumimoji="0" lang="es-PE" altLang="es-P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Mítikah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Residencial). Cada tarjeta indica el estado de su documentación, separando los elementos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Pendientes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los ya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Firmados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s-PE" altLang="es-PE" sz="16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3. Gestión Documental y Protocolos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Pendientes: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Interfaz que lista las tareas críticas por completar, como la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Charla de Seguridad: Altura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(protocolo para trabajos sobre 1.80m) y la lectura del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Reglamento Interno (RIOHS)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Historial de Firmados: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Registro de documentos ya completados y firmados, como el Contrato de Trabajo y la Entrega de EPP (Equipo de Protección Personal).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08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28A29-4380-2010-2B5F-CBE3F794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99987F65-CB85-7BCF-CEBB-DAB8F8D89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CD62AAAC-6249-B053-F4CC-572020CCD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69A946-3260-4FF6-EFAA-159A96370D0E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Funcionamiento del MVP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88F2F83-E6D4-D969-258A-A42BA58EC053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Aplicativo Trabajador : 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flujo prevencionista para revisión de documentación de contratista</a:t>
            </a:r>
            <a:endParaRPr kumimoji="0" lang="es-PE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2983C5F-0CF2-06A9-B5EB-6D34EC67ED9D}"/>
              </a:ext>
            </a:extLst>
          </p:cNvPr>
          <p:cNvSpPr txBox="1"/>
          <p:nvPr/>
        </p:nvSpPr>
        <p:spPr>
          <a:xfrm>
            <a:off x="785243" y="112793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3B82999-275E-7E6C-46A6-ECF6866584BF}"/>
              </a:ext>
            </a:extLst>
          </p:cNvPr>
          <p:cNvSpPr txBox="1"/>
          <p:nvPr/>
        </p:nvSpPr>
        <p:spPr>
          <a:xfrm>
            <a:off x="2907569" y="112793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Imagen 9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7C0AB6C5-EC36-9923-6214-88F44C92A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" y="1731388"/>
            <a:ext cx="2047480" cy="2748464"/>
          </a:xfrm>
          <a:prstGeom prst="rect">
            <a:avLst/>
          </a:prstGeom>
        </p:spPr>
      </p:pic>
      <p:pic>
        <p:nvPicPr>
          <p:cNvPr id="14" name="Imagen 13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706010CE-9615-E12C-FF05-0AEBEA8FF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266" y="1521391"/>
            <a:ext cx="2134758" cy="2958461"/>
          </a:xfrm>
          <a:prstGeom prst="rect">
            <a:avLst/>
          </a:prstGeom>
        </p:spPr>
      </p:pic>
      <p:pic>
        <p:nvPicPr>
          <p:cNvPr id="16" name="Imagen 1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DE2BC7A-2A02-6EFC-FA34-510F29480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5" y="3516056"/>
            <a:ext cx="2047480" cy="310491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DB9BE03-1E32-7528-BB09-9FFA9610FDA7}"/>
              </a:ext>
            </a:extLst>
          </p:cNvPr>
          <p:cNvSpPr txBox="1"/>
          <p:nvPr/>
        </p:nvSpPr>
        <p:spPr>
          <a:xfrm>
            <a:off x="785243" y="308033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3FE67F7-8140-6DDA-DF95-A4A889033D4A}"/>
              </a:ext>
            </a:extLst>
          </p:cNvPr>
          <p:cNvSpPr txBox="1"/>
          <p:nvPr/>
        </p:nvSpPr>
        <p:spPr>
          <a:xfrm>
            <a:off x="2907569" y="308033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7" name="Imagen 26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B84799D6-ED64-9A41-503A-17D510D30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8266" y="3516056"/>
            <a:ext cx="2134758" cy="3161192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E88DE7E6-6753-802A-85C8-72B36E898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756" y="1731388"/>
            <a:ext cx="7162146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4. Supervisión de Obras: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 esta pantalla se visualiza el listado general de proyectos bajo supervisión (ej. "Torre Reforma - Fase 2" y "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Mítikah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Residencial"). Cada tarjeta indica el número contratistas asignados a esa obra.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PE" altLang="es-PE" sz="14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5. Gestión de Contratistas: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 ingresar a una obra, el supervisor accede a una lista de las empresas externas involucradas. En esta vista se muestra el estatus crítico de cada contratista en tiempo real, utilizando etiquetas como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OBSERVADO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(para "Concretos de México S.A.") o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 REVISIÓN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(para "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ElecPro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Instalaciones").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6. Detalle de Documentos (Empresa y Trabajadores):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 interfaz hace visibles todos los respaldos legales necesarios para operar. Se divide en dos secciones principales: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Empresa: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Muestra el estatus de archivos como el Acta Constitutiva (aprobada) u Opinión SAT (pendiente).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 Trabajadores: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Permite auditar el cumplimiento individual de operarios (ej. Juan Pérez o Luis M.), verificando documentos como el Alta IMSS o Certificados de Altura, indicando si están completos, pendientes o presentan alertas críticas.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7. Documentos Finales y Acta de Conformidad: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Una vez que la revisión de los módulos anteriores ha progresado (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chek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verde)  permite al prevencionista emitir un acta de conformidad para la constructora.</a:t>
            </a:r>
          </a:p>
        </p:txBody>
      </p:sp>
    </p:spTree>
    <p:extLst>
      <p:ext uri="{BB962C8B-B14F-4D97-AF65-F5344CB8AC3E}">
        <p14:creationId xmlns:p14="http://schemas.microsoft.com/office/powerpoint/2010/main" val="10882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E9310-C2B3-AC43-41D1-E0A4CCC56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1656913B-FE98-265A-C0E0-78095661B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89D0D7CB-17C5-A0B8-CADA-229948453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92F67B4-AA13-49CF-4ECB-03CB00B85F8E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Funcionamiento del MVP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BCA85AD-C0B0-4BB3-79F1-6301F44E42C9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Aplicativo Trabajador : 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asistencia QR y perfil final </a:t>
            </a:r>
            <a:endParaRPr kumimoji="0" lang="es-PE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33BCFF2-518F-CF8E-AFA5-121F0FF2670B}"/>
              </a:ext>
            </a:extLst>
          </p:cNvPr>
          <p:cNvSpPr txBox="1"/>
          <p:nvPr/>
        </p:nvSpPr>
        <p:spPr>
          <a:xfrm>
            <a:off x="1162689" y="115600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75A63F6-1423-0FBF-9B93-B27B23952744}"/>
              </a:ext>
            </a:extLst>
          </p:cNvPr>
          <p:cNvSpPr txBox="1"/>
          <p:nvPr/>
        </p:nvSpPr>
        <p:spPr>
          <a:xfrm>
            <a:off x="3651989" y="115600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Imagen 8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75F58346-9A2D-59AC-9AA2-CDE1084DB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548" y="1731387"/>
            <a:ext cx="2257378" cy="3970609"/>
          </a:xfrm>
          <a:prstGeom prst="rect">
            <a:avLst/>
          </a:prstGeom>
        </p:spPr>
      </p:pic>
      <p:pic>
        <p:nvPicPr>
          <p:cNvPr id="12" name="Imagen 1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AEFD02F7-CDE3-D0A5-F978-5A635EF02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76" y="1731388"/>
            <a:ext cx="2331390" cy="3970608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20F75E42-9185-2D87-7CAB-0CAA4D582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013" y="2126792"/>
            <a:ext cx="651134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8. Asistencia QR: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documentación pendiente del punto 3 , se tiene una asistencia QR para escanear el documento faltante y firmar digitalmente, mostrando el mensaje "Documento firmado exitosamente".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PE" altLang="es-PE" sz="18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9. Perfil Final y Habilitación: 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 la sección </a:t>
            </a: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 Perfil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 consolidan los datos del trabajador (RUT/DNI, email y cargo). El campo más crítico aquí es el </a:t>
            </a: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Estado de Acceso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si el trabajador ha completado satisfactoriamente todos los </a:t>
            </a:r>
            <a:r>
              <a:rPr kumimoji="0" lang="es-PE" altLang="es-P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checklists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validaciones del aplicativo, su estado aparecerá como </a:t>
            </a: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Habilitado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autorizándolo formalmente para iniciar sus labores en la obra.</a:t>
            </a:r>
          </a:p>
        </p:txBody>
      </p:sp>
    </p:spTree>
    <p:extLst>
      <p:ext uri="{BB962C8B-B14F-4D97-AF65-F5344CB8AC3E}">
        <p14:creationId xmlns:p14="http://schemas.microsoft.com/office/powerpoint/2010/main" val="59007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46B73-184E-5DEA-DCAA-0A5BFEC46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6AC6AC8-81B4-EA8A-F030-07B740A1B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E266EC09-580A-1C08-F60B-9DEFA618C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F57C7F5-4BA2-8CAB-7089-21ABDADACB4A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Funcionamiento del MVP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C64E38-0755-4939-014F-1A4D1E23FFC7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Aplicativo Auditor : 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validación de firmas y archivos </a:t>
            </a:r>
            <a:endParaRPr kumimoji="0" lang="es-PE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Imagen 9" descr="Interfaz de usuario gráfica, Texto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82FDCE40-5D82-ED67-AD3E-023125DC7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12" y="1707834"/>
            <a:ext cx="1986556" cy="3952738"/>
          </a:xfrm>
          <a:prstGeom prst="rect">
            <a:avLst/>
          </a:prstGeom>
        </p:spPr>
      </p:pic>
      <p:pic>
        <p:nvPicPr>
          <p:cNvPr id="14" name="Imagen 13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87D79548-37B5-F362-A9AD-ADCC29F0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076" y="1707835"/>
            <a:ext cx="1844800" cy="3952738"/>
          </a:xfrm>
          <a:prstGeom prst="rect">
            <a:avLst/>
          </a:prstGeom>
        </p:spPr>
      </p:pic>
      <p:pic>
        <p:nvPicPr>
          <p:cNvPr id="16" name="Imagen 15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F8E8F064-B280-316E-8646-06D65EFDD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249" y="3394089"/>
            <a:ext cx="1778760" cy="2266484"/>
          </a:xfrm>
          <a:prstGeom prst="rect">
            <a:avLst/>
          </a:prstGeom>
        </p:spPr>
      </p:pic>
      <p:pic>
        <p:nvPicPr>
          <p:cNvPr id="18" name="Imagen 17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07EE8841-0516-5A54-5B72-F2049F55D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479" y="1702578"/>
            <a:ext cx="1891908" cy="3952738"/>
          </a:xfrm>
          <a:prstGeom prst="rect">
            <a:avLst/>
          </a:prstGeom>
        </p:spPr>
      </p:pic>
      <p:pic>
        <p:nvPicPr>
          <p:cNvPr id="20" name="Imagen 19" descr="Pantalla de celular con imagen de la pantalla de un celular&#10;&#10;El contenido generado por IA puede ser incorrecto.">
            <a:extLst>
              <a:ext uri="{FF2B5EF4-FFF2-40B4-BE49-F238E27FC236}">
                <a16:creationId xmlns:a16="http://schemas.microsoft.com/office/drawing/2014/main" id="{62D83F3D-A3D6-9F20-BFAA-07E98BEBB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897" y="1707834"/>
            <a:ext cx="1849422" cy="395273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9522773-96C7-1284-C2AD-7A3D9EAE49C5}"/>
              </a:ext>
            </a:extLst>
          </p:cNvPr>
          <p:cNvSpPr txBox="1"/>
          <p:nvPr/>
        </p:nvSpPr>
        <p:spPr>
          <a:xfrm>
            <a:off x="1008049" y="115600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36DBF45-C660-8AD6-E775-9DAFA75C40E2}"/>
              </a:ext>
            </a:extLst>
          </p:cNvPr>
          <p:cNvSpPr txBox="1"/>
          <p:nvPr/>
        </p:nvSpPr>
        <p:spPr>
          <a:xfrm>
            <a:off x="3010967" y="115600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4124267-4CCB-9891-CC7C-E91FD377C941}"/>
              </a:ext>
            </a:extLst>
          </p:cNvPr>
          <p:cNvSpPr txBox="1"/>
          <p:nvPr/>
        </p:nvSpPr>
        <p:spPr>
          <a:xfrm>
            <a:off x="4859244" y="115600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124FB41-14D1-546F-817B-11081996E6B9}"/>
              </a:ext>
            </a:extLst>
          </p:cNvPr>
          <p:cNvSpPr txBox="1"/>
          <p:nvPr/>
        </p:nvSpPr>
        <p:spPr>
          <a:xfrm>
            <a:off x="6865792" y="1085982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F83BD2A0-213F-4EBC-EB1D-918E8DCC9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7049" y="939735"/>
            <a:ext cx="3844038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1.Portal Auditor (Bienvenida al Sistema):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 la pantalla principal de acceso donde el usuario puede elegir entre dos métodos de verificación: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Validar Firmas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(escaneando códigos QR en tiempo real) o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Validar Hash Archivo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(para obtener y validar la huella digital SHA-256).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2.Escanear QR Documento: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Interfaz de la cámara que solicita al usuario situar el código QR dentro del marco. Incluye opciones para activar la linterna, acceder a la galería o cancelar la operación.</a:t>
            </a:r>
            <a:endParaRPr lang="es-PE" altLang="es-PE" sz="1400" dirty="0"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3.Auditoría por Hash: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Pantalla donde el usuario selecciona un archivo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 (SHA-256)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Una vez cargado, se visualiza el código alfanumérico generado y se habilita el botón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"Validar en </a:t>
            </a:r>
            <a:r>
              <a:rPr kumimoji="0" lang="es-PE" altLang="es-P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Blockchain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4.Auditoría de Archivo (Verificación):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Pantalla final que confirma si el documento es auténtico. Muestra el mensaje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"Archivo Verificado"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indicando que el archivo coincide con la huella digital registrada en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Blockchain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7" name="Imagen 26" descr="Código QR&#10;&#10;El contenido generado por IA puede ser incorrecto.">
            <a:extLst>
              <a:ext uri="{FF2B5EF4-FFF2-40B4-BE49-F238E27FC236}">
                <a16:creationId xmlns:a16="http://schemas.microsoft.com/office/drawing/2014/main" id="{FD3967CA-AD97-187B-FD4D-533B1B22D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7112" y="2744643"/>
            <a:ext cx="1200956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55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A5BC7-079C-3AC5-E84A-F11D966B9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orre de un edificio&#10;&#10;El contenido generado por IA puede ser incorrecto.">
            <a:extLst>
              <a:ext uri="{FF2B5EF4-FFF2-40B4-BE49-F238E27FC236}">
                <a16:creationId xmlns:a16="http://schemas.microsoft.com/office/drawing/2014/main" id="{6BEB4987-979D-FACA-D45F-3CB3DD1542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20" y="0"/>
            <a:ext cx="12191980" cy="6936377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FCFEC031-3292-B904-43D8-F760CBEDA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2" y="401831"/>
            <a:ext cx="1174799" cy="352144"/>
          </a:xfrm>
          <a:prstGeom prst="rect">
            <a:avLst/>
          </a:prstGeom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5B48287C-3183-B840-7BCD-DC49F2D4A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282" y="87086"/>
            <a:ext cx="804866" cy="66688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E721A34-528E-4046-6B49-383164F71FBA}"/>
              </a:ext>
            </a:extLst>
          </p:cNvPr>
          <p:cNvSpPr txBox="1"/>
          <p:nvPr/>
        </p:nvSpPr>
        <p:spPr>
          <a:xfrm>
            <a:off x="1870044" y="2852742"/>
            <a:ext cx="92432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4800" b="1" i="1" dirty="0">
                <a:solidFill>
                  <a:srgbClr val="0070C0"/>
                </a:solidFill>
              </a:rPr>
              <a:t>Arquitectura &amp; Potencial de la implementación</a:t>
            </a:r>
            <a:endParaRPr lang="es-PE" sz="4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4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22995-F8E5-E4FA-2746-9C3E20048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FE2BE57C-0B31-D2B6-5FB9-B3511D71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B48511E5-9E5D-027A-4C48-F93646824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2B190EE-ABFB-A8E0-67F3-C17D09FE7178}"/>
              </a:ext>
            </a:extLst>
          </p:cNvPr>
          <p:cNvSpPr txBox="1"/>
          <p:nvPr/>
        </p:nvSpPr>
        <p:spPr>
          <a:xfrm>
            <a:off x="194724" y="81578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Arquitectura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BBD2B0-32EF-90B9-BF4E-48C2977D12EE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Arquitectura de la solución :</a:t>
            </a:r>
            <a:endParaRPr kumimoji="0" lang="es-PE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FC92DBFD-51DF-4B2C-1947-F831157EE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2" y="1211138"/>
            <a:ext cx="6622533" cy="5063067"/>
          </a:xfrm>
          <a:prstGeom prst="rect">
            <a:avLst/>
          </a:prstGeom>
        </p:spPr>
      </p:pic>
      <p:pic>
        <p:nvPicPr>
          <p:cNvPr id="9" name="Gráfico 8" descr="Insignia 7 con relleno sólido">
            <a:extLst>
              <a:ext uri="{FF2B5EF4-FFF2-40B4-BE49-F238E27FC236}">
                <a16:creationId xmlns:a16="http://schemas.microsoft.com/office/drawing/2014/main" id="{80E1025E-AA9E-AE62-058E-27C63914A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7161" y="3028890"/>
            <a:ext cx="400110" cy="400110"/>
          </a:xfrm>
          <a:prstGeom prst="rect">
            <a:avLst/>
          </a:prstGeom>
        </p:spPr>
      </p:pic>
      <p:pic>
        <p:nvPicPr>
          <p:cNvPr id="12" name="Gráfico 11" descr="Insignia 6 con relleno sólido">
            <a:extLst>
              <a:ext uri="{FF2B5EF4-FFF2-40B4-BE49-F238E27FC236}">
                <a16:creationId xmlns:a16="http://schemas.microsoft.com/office/drawing/2014/main" id="{3736E2B2-3012-523C-11FD-8562EB97E8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6851" y="5177039"/>
            <a:ext cx="402734" cy="402734"/>
          </a:xfrm>
          <a:prstGeom prst="rect">
            <a:avLst/>
          </a:prstGeom>
        </p:spPr>
      </p:pic>
      <p:pic>
        <p:nvPicPr>
          <p:cNvPr id="15" name="Gráfico 14" descr="Insignia 5 con relleno sólido">
            <a:extLst>
              <a:ext uri="{FF2B5EF4-FFF2-40B4-BE49-F238E27FC236}">
                <a16:creationId xmlns:a16="http://schemas.microsoft.com/office/drawing/2014/main" id="{57EAD70F-1560-30DF-C39E-BD4C1F2A1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6851" y="4079874"/>
            <a:ext cx="402734" cy="402734"/>
          </a:xfrm>
          <a:prstGeom prst="rect">
            <a:avLst/>
          </a:prstGeom>
        </p:spPr>
      </p:pic>
      <p:pic>
        <p:nvPicPr>
          <p:cNvPr id="19" name="Gráfico 18" descr="Insignia 4 con relleno sólido">
            <a:extLst>
              <a:ext uri="{FF2B5EF4-FFF2-40B4-BE49-F238E27FC236}">
                <a16:creationId xmlns:a16="http://schemas.microsoft.com/office/drawing/2014/main" id="{12F89226-86ED-34F9-6964-4B4D9127FF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16851" y="3038400"/>
            <a:ext cx="400110" cy="400110"/>
          </a:xfrm>
          <a:prstGeom prst="rect">
            <a:avLst/>
          </a:prstGeom>
        </p:spPr>
      </p:pic>
      <p:pic>
        <p:nvPicPr>
          <p:cNvPr id="28" name="Gráfico 27" descr="Insignia 3 con relleno sólido">
            <a:extLst>
              <a:ext uri="{FF2B5EF4-FFF2-40B4-BE49-F238E27FC236}">
                <a16:creationId xmlns:a16="http://schemas.microsoft.com/office/drawing/2014/main" id="{E39B82F9-D3C5-D5F8-219F-CDD1B67FF2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79661" y="3038400"/>
            <a:ext cx="400110" cy="400110"/>
          </a:xfrm>
          <a:prstGeom prst="rect">
            <a:avLst/>
          </a:prstGeom>
        </p:spPr>
      </p:pic>
      <p:pic>
        <p:nvPicPr>
          <p:cNvPr id="30" name="Gráfico 29" descr="Insignia con relleno sólido">
            <a:extLst>
              <a:ext uri="{FF2B5EF4-FFF2-40B4-BE49-F238E27FC236}">
                <a16:creationId xmlns:a16="http://schemas.microsoft.com/office/drawing/2014/main" id="{0C68DAD6-8F7E-4D78-9EEC-FB53D3B9A5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79661" y="1724659"/>
            <a:ext cx="400110" cy="400110"/>
          </a:xfrm>
          <a:prstGeom prst="rect">
            <a:avLst/>
          </a:prstGeom>
        </p:spPr>
      </p:pic>
      <p:pic>
        <p:nvPicPr>
          <p:cNvPr id="32" name="Gráfico 31" descr="Insignia 1 con relleno sólido">
            <a:extLst>
              <a:ext uri="{FF2B5EF4-FFF2-40B4-BE49-F238E27FC236}">
                <a16:creationId xmlns:a16="http://schemas.microsoft.com/office/drawing/2014/main" id="{00477C22-BA18-BD3F-9303-5A6173DA5A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9412" y="1779223"/>
            <a:ext cx="455849" cy="455849"/>
          </a:xfrm>
          <a:prstGeom prst="rect">
            <a:avLst/>
          </a:prstGeom>
        </p:spPr>
      </p:pic>
      <p:sp>
        <p:nvSpPr>
          <p:cNvPr id="33" name="Rectangle 1">
            <a:extLst>
              <a:ext uri="{FF2B5EF4-FFF2-40B4-BE49-F238E27FC236}">
                <a16:creationId xmlns:a16="http://schemas.microsoft.com/office/drawing/2014/main" id="{536794DF-71D2-8436-EF6F-FCA20EDD1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734" y="891312"/>
            <a:ext cx="4887065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1" i="1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1. Capa de Aplicación (</a:t>
            </a:r>
            <a:r>
              <a:rPr kumimoji="0" lang="es-PE" altLang="es-PE" sz="1400" b="1" i="1" u="sng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Fron-End</a:t>
            </a:r>
            <a:r>
              <a:rPr kumimoji="0" lang="es-PE" altLang="es-PE" sz="1400" b="1" i="1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 capa es el punto de contacto directo con los usuarios a través de cuatro aplicativos desarrollados en </a:t>
            </a:r>
            <a:r>
              <a:rPr kumimoji="0" lang="es-PE" altLang="es-P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Flutter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Aplicación Mandante: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Utilizada para el control centralizado de proyectos y gestión de contratistas/prevencionistas.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Aplicación Contratista: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Permite a las empresas externas gestionar su personal asignado y documentación legal.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Aplicación Trabajador (Firmante):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Donde los operarios completan sus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checklists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seguridad y firman documentos digitalmente.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Aplicación Auditor: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Herramienta dedicada a la validación técnica de firmas y archivos mediante QR o Hash.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7AD3948C-951E-5356-0EAF-3414A8259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3734" y="3999855"/>
            <a:ext cx="488706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1" i="1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2. Arquitectura CAG (</a:t>
            </a:r>
            <a:r>
              <a:rPr kumimoji="0" lang="es-PE" altLang="es-PE" sz="1400" b="1" i="1" u="sng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Context</a:t>
            </a:r>
            <a:r>
              <a:rPr kumimoji="0" lang="es-PE" altLang="es-PE" sz="1400" b="1" i="1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400" b="1" i="1" u="sng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Augmentation</a:t>
            </a:r>
            <a:r>
              <a:rPr kumimoji="0" lang="es-PE" altLang="es-PE" sz="1400" b="1" i="1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400" b="1" i="1" u="sng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kumimoji="0" lang="es-PE" altLang="es-PE" sz="1400" b="1" i="1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Aquí reside la inteligencia del </a:t>
            </a:r>
            <a:r>
              <a:rPr kumimoji="0" lang="es-PE" altLang="es-P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Aerusbot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Utiliza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</a:t>
            </a:r>
            <a:r>
              <a:rPr kumimoji="0" lang="es-PE" altLang="es-P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Kubernetes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(GKE)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orquestar servicios que incluyen: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Bases de datos de grafos (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Neo4j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y vectoriales (</a:t>
            </a:r>
            <a:r>
              <a:rPr kumimoji="0" lang="es-PE" altLang="es-P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Qdrant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para manejar relaciones complejas de datos.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Integración con </a:t>
            </a:r>
            <a:r>
              <a:rPr kumimoji="0" lang="es-PE" altLang="es-P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procesar lenguaje natural.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Una base de conocimiento alimentada por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Decretos y Normativas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vigentes para generar documentos técnicos precisos como el ATS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0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04932-D5A6-38CB-C66C-9004BCFE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963CDE5A-2793-8FDB-5BE9-0ACB62999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2C6F5B8B-1471-AB4A-BE5B-003ED56F8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0D2DDD5-2210-FE01-FC98-035621863D05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Arquitectura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31DFA8-EBA3-980C-6BF8-2776EA935E87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Arquitectura de la solución :</a:t>
            </a:r>
            <a:endParaRPr kumimoji="0" lang="es-PE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EABC854-37F5-DBD1-E434-8FD13AADC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2" y="1211138"/>
            <a:ext cx="6622533" cy="5063067"/>
          </a:xfrm>
          <a:prstGeom prst="rect">
            <a:avLst/>
          </a:prstGeom>
        </p:spPr>
      </p:pic>
      <p:pic>
        <p:nvPicPr>
          <p:cNvPr id="9" name="Gráfico 8" descr="Insignia 7 con relleno sólido">
            <a:extLst>
              <a:ext uri="{FF2B5EF4-FFF2-40B4-BE49-F238E27FC236}">
                <a16:creationId xmlns:a16="http://schemas.microsoft.com/office/drawing/2014/main" id="{9A8FF717-519E-473D-EC94-41595B2AC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7161" y="3028890"/>
            <a:ext cx="400110" cy="400110"/>
          </a:xfrm>
          <a:prstGeom prst="rect">
            <a:avLst/>
          </a:prstGeom>
        </p:spPr>
      </p:pic>
      <p:pic>
        <p:nvPicPr>
          <p:cNvPr id="12" name="Gráfico 11" descr="Insignia 6 con relleno sólido">
            <a:extLst>
              <a:ext uri="{FF2B5EF4-FFF2-40B4-BE49-F238E27FC236}">
                <a16:creationId xmlns:a16="http://schemas.microsoft.com/office/drawing/2014/main" id="{62262544-30B8-DA77-A151-2F05D39427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6851" y="5177039"/>
            <a:ext cx="402734" cy="402734"/>
          </a:xfrm>
          <a:prstGeom prst="rect">
            <a:avLst/>
          </a:prstGeom>
        </p:spPr>
      </p:pic>
      <p:pic>
        <p:nvPicPr>
          <p:cNvPr id="15" name="Gráfico 14" descr="Insignia 5 con relleno sólido">
            <a:extLst>
              <a:ext uri="{FF2B5EF4-FFF2-40B4-BE49-F238E27FC236}">
                <a16:creationId xmlns:a16="http://schemas.microsoft.com/office/drawing/2014/main" id="{B91A2B46-32FD-312D-3D3D-40E924CE07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6851" y="4079874"/>
            <a:ext cx="402734" cy="402734"/>
          </a:xfrm>
          <a:prstGeom prst="rect">
            <a:avLst/>
          </a:prstGeom>
        </p:spPr>
      </p:pic>
      <p:pic>
        <p:nvPicPr>
          <p:cNvPr id="19" name="Gráfico 18" descr="Insignia 4 con relleno sólido">
            <a:extLst>
              <a:ext uri="{FF2B5EF4-FFF2-40B4-BE49-F238E27FC236}">
                <a16:creationId xmlns:a16="http://schemas.microsoft.com/office/drawing/2014/main" id="{114DE946-7D8A-DEA8-CD0B-BE53DA9303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16851" y="3038400"/>
            <a:ext cx="400110" cy="400110"/>
          </a:xfrm>
          <a:prstGeom prst="rect">
            <a:avLst/>
          </a:prstGeom>
        </p:spPr>
      </p:pic>
      <p:pic>
        <p:nvPicPr>
          <p:cNvPr id="28" name="Gráfico 27" descr="Insignia 3 con relleno sólido">
            <a:extLst>
              <a:ext uri="{FF2B5EF4-FFF2-40B4-BE49-F238E27FC236}">
                <a16:creationId xmlns:a16="http://schemas.microsoft.com/office/drawing/2014/main" id="{03E7363C-F1A3-14EF-FB2F-6E9845D6B5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79661" y="3038400"/>
            <a:ext cx="400110" cy="400110"/>
          </a:xfrm>
          <a:prstGeom prst="rect">
            <a:avLst/>
          </a:prstGeom>
        </p:spPr>
      </p:pic>
      <p:pic>
        <p:nvPicPr>
          <p:cNvPr id="30" name="Gráfico 29" descr="Insignia con relleno sólido">
            <a:extLst>
              <a:ext uri="{FF2B5EF4-FFF2-40B4-BE49-F238E27FC236}">
                <a16:creationId xmlns:a16="http://schemas.microsoft.com/office/drawing/2014/main" id="{05D4AA60-CDA2-B3CB-B578-22517BA6B3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79661" y="1724659"/>
            <a:ext cx="400110" cy="400110"/>
          </a:xfrm>
          <a:prstGeom prst="rect">
            <a:avLst/>
          </a:prstGeom>
        </p:spPr>
      </p:pic>
      <p:pic>
        <p:nvPicPr>
          <p:cNvPr id="32" name="Gráfico 31" descr="Insignia 1 con relleno sólido">
            <a:extLst>
              <a:ext uri="{FF2B5EF4-FFF2-40B4-BE49-F238E27FC236}">
                <a16:creationId xmlns:a16="http://schemas.microsoft.com/office/drawing/2014/main" id="{8A7C8C8E-E8B5-47E3-82EE-0F98D52DA1A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9412" y="1779223"/>
            <a:ext cx="455849" cy="4558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2DC6AF5-9E57-46EB-4AF0-B40251D43543}"/>
              </a:ext>
            </a:extLst>
          </p:cNvPr>
          <p:cNvSpPr txBox="1"/>
          <p:nvPr/>
        </p:nvSpPr>
        <p:spPr>
          <a:xfrm>
            <a:off x="7064339" y="1211138"/>
            <a:ext cx="49582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MX" sz="1400" b="1" i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Lógica de Negocio</a:t>
            </a:r>
          </a:p>
          <a:p>
            <a:pPr algn="just">
              <a:buNone/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El cerebro operativo del sistema corre sobre 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Cloud Run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, permitiendo una escalabilidad automática. Aquí se procesan las reglas de negocio en lenguajes como 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Node.js, Python y </a:t>
            </a:r>
            <a:r>
              <a:rPr lang="es-MX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, gestionando desde el inicio de sesión hasta la lógica para habilitar el perfil de un trabajador.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9670A833-1750-851F-6144-9930A5361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449" y="2686673"/>
            <a:ext cx="4876379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1" i="1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4. Lógica de Datos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el manejo de información no estructurada y flexible, AERUS utiliza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MongoDB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Esta base de datos almacena los perfiles detallados de contratistas, prevencionistas y trabajadores, así como el seguimiento de cada requisito documentario.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400" b="0" i="1" u="sng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1" i="1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5. Almacenamiento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Toda la documentación digitalizada (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PDFs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contratos, certificados y ATS generados) se resguarda en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Amazon S3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Este almacenamiento en la nube garantiza que los archivos estén disponibles para su auditoría o consulta inmediata en las carpetas de entrega.</a:t>
            </a:r>
          </a:p>
        </p:txBody>
      </p:sp>
    </p:spTree>
    <p:extLst>
      <p:ext uri="{BB962C8B-B14F-4D97-AF65-F5344CB8AC3E}">
        <p14:creationId xmlns:p14="http://schemas.microsoft.com/office/powerpoint/2010/main" val="3728952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D8152-84B7-D839-37CB-82CB39D9F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194E7C5-706C-BA65-51A7-E4400B01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0C8F8395-2C74-B4A5-C22D-BF9B68078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90C1996-9747-EBBE-8C6E-C3153808431D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Arquitectura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B0B48B8-C103-EAB8-1405-0F763DEC5B8B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Arquitectura de la solución :</a:t>
            </a:r>
            <a:endParaRPr kumimoji="0" lang="es-PE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08D321A-9534-0307-7426-84AA3C6F9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2" y="1211138"/>
            <a:ext cx="6622533" cy="5063067"/>
          </a:xfrm>
          <a:prstGeom prst="rect">
            <a:avLst/>
          </a:prstGeom>
        </p:spPr>
      </p:pic>
      <p:pic>
        <p:nvPicPr>
          <p:cNvPr id="9" name="Gráfico 8" descr="Insignia 7 con relleno sólido">
            <a:extLst>
              <a:ext uri="{FF2B5EF4-FFF2-40B4-BE49-F238E27FC236}">
                <a16:creationId xmlns:a16="http://schemas.microsoft.com/office/drawing/2014/main" id="{8E1E30B7-7477-9F01-0ABB-6351269F1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7161" y="3028890"/>
            <a:ext cx="400110" cy="400110"/>
          </a:xfrm>
          <a:prstGeom prst="rect">
            <a:avLst/>
          </a:prstGeom>
        </p:spPr>
      </p:pic>
      <p:pic>
        <p:nvPicPr>
          <p:cNvPr id="12" name="Gráfico 11" descr="Insignia 6 con relleno sólido">
            <a:extLst>
              <a:ext uri="{FF2B5EF4-FFF2-40B4-BE49-F238E27FC236}">
                <a16:creationId xmlns:a16="http://schemas.microsoft.com/office/drawing/2014/main" id="{B8AE30A9-D191-BFDF-FD5A-3EB88C404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16851" y="5177039"/>
            <a:ext cx="402734" cy="402734"/>
          </a:xfrm>
          <a:prstGeom prst="rect">
            <a:avLst/>
          </a:prstGeom>
        </p:spPr>
      </p:pic>
      <p:pic>
        <p:nvPicPr>
          <p:cNvPr id="15" name="Gráfico 14" descr="Insignia 5 con relleno sólido">
            <a:extLst>
              <a:ext uri="{FF2B5EF4-FFF2-40B4-BE49-F238E27FC236}">
                <a16:creationId xmlns:a16="http://schemas.microsoft.com/office/drawing/2014/main" id="{E0589D57-91FB-E6E0-8DEA-96801BE111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6851" y="4079874"/>
            <a:ext cx="402734" cy="402734"/>
          </a:xfrm>
          <a:prstGeom prst="rect">
            <a:avLst/>
          </a:prstGeom>
        </p:spPr>
      </p:pic>
      <p:pic>
        <p:nvPicPr>
          <p:cNvPr id="19" name="Gráfico 18" descr="Insignia 4 con relleno sólido">
            <a:extLst>
              <a:ext uri="{FF2B5EF4-FFF2-40B4-BE49-F238E27FC236}">
                <a16:creationId xmlns:a16="http://schemas.microsoft.com/office/drawing/2014/main" id="{E635A017-C8A7-3215-127E-9B0A036FFB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16851" y="3038400"/>
            <a:ext cx="400110" cy="400110"/>
          </a:xfrm>
          <a:prstGeom prst="rect">
            <a:avLst/>
          </a:prstGeom>
        </p:spPr>
      </p:pic>
      <p:pic>
        <p:nvPicPr>
          <p:cNvPr id="28" name="Gráfico 27" descr="Insignia 3 con relleno sólido">
            <a:extLst>
              <a:ext uri="{FF2B5EF4-FFF2-40B4-BE49-F238E27FC236}">
                <a16:creationId xmlns:a16="http://schemas.microsoft.com/office/drawing/2014/main" id="{302B4629-2BB8-E506-6F6C-5C097492F5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79661" y="3038400"/>
            <a:ext cx="400110" cy="400110"/>
          </a:xfrm>
          <a:prstGeom prst="rect">
            <a:avLst/>
          </a:prstGeom>
        </p:spPr>
      </p:pic>
      <p:pic>
        <p:nvPicPr>
          <p:cNvPr id="30" name="Gráfico 29" descr="Insignia con relleno sólido">
            <a:extLst>
              <a:ext uri="{FF2B5EF4-FFF2-40B4-BE49-F238E27FC236}">
                <a16:creationId xmlns:a16="http://schemas.microsoft.com/office/drawing/2014/main" id="{AB18244E-46A4-38D3-62ED-FA45BE65BB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79661" y="1724659"/>
            <a:ext cx="400110" cy="400110"/>
          </a:xfrm>
          <a:prstGeom prst="rect">
            <a:avLst/>
          </a:prstGeom>
        </p:spPr>
      </p:pic>
      <p:pic>
        <p:nvPicPr>
          <p:cNvPr id="32" name="Gráfico 31" descr="Insignia 1 con relleno sólido">
            <a:extLst>
              <a:ext uri="{FF2B5EF4-FFF2-40B4-BE49-F238E27FC236}">
                <a16:creationId xmlns:a16="http://schemas.microsoft.com/office/drawing/2014/main" id="{25C25239-4F1B-1B4B-5539-A31E8F3C98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9412" y="1779223"/>
            <a:ext cx="455849" cy="4558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09E9A45-B05F-1FA2-17DE-89501A3D8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5290" y="1924714"/>
            <a:ext cx="5127298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1" i="1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6. Capa </a:t>
            </a:r>
            <a:r>
              <a:rPr kumimoji="0" lang="es-PE" altLang="es-PE" sz="1400" b="1" i="1" u="sng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Blockchain</a:t>
            </a:r>
            <a:endParaRPr kumimoji="0" lang="es-PE" altLang="es-PE" sz="1400" b="1" i="1" u="sng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Este componente es fundamental para la trazabilidad y seguridad. Utiliza instancias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EC2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interactúan con la red de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Ethereum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registrar los hashes (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SHA-256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de los documentos. Esto permite que el Aplicativo Auditor valide si un archivo es auténtico y no ha sido alterado desde su creación.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400" b="1" i="1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1" i="1" u="sng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7. Seguridad y Alertas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protección integral de la infraestructura se gestiona mediante herramientas de Google Cloud: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IAM (</a:t>
            </a:r>
            <a:r>
              <a:rPr kumimoji="0" lang="es-PE" altLang="es-P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Identity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Access Management):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el control estricto de accesos y permisos según el rol (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Prevencionista, etc.).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</a:t>
            </a:r>
            <a:r>
              <a:rPr kumimoji="0" lang="es-PE" altLang="es-P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Logging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 mantener un registro de auditoría constante sobre todas las operaciones realizadas en el sistema.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7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94A7D-5AEC-8C28-4186-7AF61A57E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orre de un edificio&#10;&#10;El contenido generado por IA puede ser incorrecto.">
            <a:extLst>
              <a:ext uri="{FF2B5EF4-FFF2-40B4-BE49-F238E27FC236}">
                <a16:creationId xmlns:a16="http://schemas.microsoft.com/office/drawing/2014/main" id="{D0D4A182-593E-E9E1-2754-0E15E3F7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0" y="0"/>
            <a:ext cx="12191980" cy="6936377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02190D24-D2CF-635A-7859-80C59833F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2" y="401831"/>
            <a:ext cx="1174799" cy="352144"/>
          </a:xfrm>
          <a:prstGeom prst="rect">
            <a:avLst/>
          </a:prstGeom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D303355-0A81-B984-7DA1-DCD66FAC9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282" y="87086"/>
            <a:ext cx="804866" cy="66688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4CD8DEF-2815-7D8C-9A8B-41A6E69ECD3D}"/>
              </a:ext>
            </a:extLst>
          </p:cNvPr>
          <p:cNvSpPr txBox="1"/>
          <p:nvPr/>
        </p:nvSpPr>
        <p:spPr>
          <a:xfrm>
            <a:off x="1474371" y="2314026"/>
            <a:ext cx="92432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4800" b="1" i="1" dirty="0">
                <a:solidFill>
                  <a:srgbClr val="0070C0"/>
                </a:solidFill>
              </a:rPr>
              <a:t>Claridad del problema y solución &amp; Reducción de carga administrativa</a:t>
            </a:r>
            <a:endParaRPr lang="es-PE" sz="4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51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8A5F9-016B-D30C-01BC-2F19F87C6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3A14479D-0879-EF75-3FCF-D38FF88DB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D093B89A-CDF9-7285-3DB9-CBD259828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DE48318-60C4-2FF4-FD36-918C770A338F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Potencial de implementación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335986B-D238-7493-11D1-D80FEEAE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12" y="775104"/>
            <a:ext cx="11554755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PE" altLang="es-PE" sz="1600" b="1" i="1" dirty="0">
                <a:solidFill>
                  <a:srgbClr val="0070C0"/>
                </a:solidFill>
                <a:latin typeface="Arial" panose="020B0604020202020204" pitchFamily="34" charset="0"/>
              </a:rPr>
              <a:t>1. Eliminación de la "Burocracia Ineficiente" (Time-</a:t>
            </a:r>
            <a:r>
              <a:rPr lang="es-PE" altLang="es-PE" sz="1600" b="1" i="1" dirty="0" err="1">
                <a:solidFill>
                  <a:srgbClr val="0070C0"/>
                </a:solidFill>
                <a:latin typeface="Arial" panose="020B0604020202020204" pitchFamily="34" charset="0"/>
              </a:rPr>
              <a:t>to</a:t>
            </a:r>
            <a:r>
              <a:rPr lang="es-PE" altLang="es-PE" sz="1600" b="1" i="1" dirty="0">
                <a:solidFill>
                  <a:srgbClr val="0070C0"/>
                </a:solidFill>
                <a:latin typeface="Arial" panose="020B0604020202020204" pitchFamily="34" charset="0"/>
              </a:rPr>
              <a:t>-</a:t>
            </a:r>
            <a:r>
              <a:rPr lang="es-PE" altLang="es-PE" sz="1600" b="1" i="1" dirty="0" err="1">
                <a:solidFill>
                  <a:srgbClr val="0070C0"/>
                </a:solidFill>
                <a:latin typeface="Arial" panose="020B0604020202020204" pitchFamily="34" charset="0"/>
              </a:rPr>
              <a:t>Value</a:t>
            </a:r>
            <a:r>
              <a:rPr lang="es-PE" altLang="es-PE" sz="1600" b="1" i="1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diseño ataca directamente el problema actual ("AS IS") donde el prevencionista está "anclado" al escritorio por la alta carga documental.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Valor Real: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 centralizar firmas digitales y evidencias en una plataforma centralizada , las empresas reducen drásticamente el tiempo administrativo.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Impacto en Obra: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Esto permite que el personal de seguridad pase más tiempo en terreno supervisando riesgos críticos, lo que reduce la probabilidad de accidentes fatales por falta de observación oportuna.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1" i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2. Confianza Técnica y Seguridad Jurídica (</a:t>
            </a:r>
            <a:r>
              <a:rPr kumimoji="0" lang="es-PE" altLang="es-PE" sz="1600" b="1" i="1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Blockchain</a:t>
            </a:r>
            <a:r>
              <a:rPr kumimoji="0" lang="es-PE" altLang="es-PE" sz="1600" b="1" i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+ Auditoría)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diferencia de una simple carpeta compartida en la nube, la arquitectura de AERUS integra una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Capa </a:t>
            </a:r>
            <a:r>
              <a:rPr kumimoji="0" lang="es-PE" altLang="es-P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Blockchain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registra el hash (SHA-256) de cada documento.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Inmutabilidad: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un caso real de auditoría legal o accidente, la empresa puede demostrar mediante el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Aplicativo Auditor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que los planos, contratos o ATS no fueron alterados después de su firma.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Trazabilidad: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 capacidad de validar archivos en tiempo real mediante QR o Hash otorga una capa de transparencia que las constructoras necesitan para cumplir con normativas rigurosas y evitar sanciones legales.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PE" altLang="es-PE" sz="1600" b="1" i="1" dirty="0">
                <a:solidFill>
                  <a:srgbClr val="0070C0"/>
                </a:solidFill>
                <a:latin typeface="Arial" panose="020B0604020202020204" pitchFamily="34" charset="0"/>
              </a:rPr>
              <a:t>3. Inteligencia Operativa y Precisión (Arquitectura CAG)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uso de una arquitectura de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Generación Aumentada por Contexto (CAG)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eleva al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Aerusbot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por encima de un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chatbot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convencional.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Cumplimiento Normativo Automático: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 estar alimentado por decretos y normativas vigentes , el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bot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 documentos técnicos (como el ATS para un llenado de techo) que ya vienen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pre-validados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 el contexto legal adecuado.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Habilitación Dinámica: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 flujo que condiciona el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"Estado de Acceso: Habilitado"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la finalización de todos los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checklists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garantiza que ningún trabajador inicie labores sin haber cumplido con sus protocolos de seguridad.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213CF2E-5241-5BA9-882E-0CCAB5B45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412" y="5540059"/>
            <a:ext cx="11710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b="0" i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“AERUS tiene un potencial de escalabilidad masivo gracias a su infraestructura en </a:t>
            </a:r>
            <a:r>
              <a:rPr kumimoji="0" lang="es-PE" altLang="es-PE" b="1" i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Google Cloud (Cloud Run y GKE)</a:t>
            </a:r>
            <a:r>
              <a:rPr kumimoji="0" lang="es-PE" altLang="es-PE" b="0" i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s-PE" altLang="es-PE" i="1" dirty="0">
                <a:solidFill>
                  <a:srgbClr val="0070C0"/>
                </a:solidFill>
                <a:latin typeface="Arial" panose="020B0604020202020204" pitchFamily="34" charset="0"/>
              </a:rPr>
              <a:t>Para una</a:t>
            </a:r>
            <a:r>
              <a:rPr kumimoji="0" lang="es-PE" altLang="es-PE" b="0" i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empresa real, esto significa una implementación que puede empezar en una sola obra y escalar a nivel nacional sin degradación del servicio, garantizando que la seguridad preventiva sea, por primera vez, </a:t>
            </a:r>
            <a:r>
              <a:rPr kumimoji="0" lang="es-PE" altLang="es-PE" b="1" i="1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inteligente, trazable y centrada en el terreno</a:t>
            </a:r>
            <a:r>
              <a:rPr lang="es-PE" altLang="es-PE" i="1" dirty="0">
                <a:solidFill>
                  <a:srgbClr val="0070C0"/>
                </a:solidFill>
                <a:latin typeface="Arial" panose="020B0604020202020204" pitchFamily="34" charset="0"/>
              </a:rPr>
              <a:t>”</a:t>
            </a:r>
            <a:endParaRPr kumimoji="0" lang="es-PE" altLang="es-PE" b="0" i="1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93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A8060-8496-9402-A5F2-534E09758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orre de un edificio&#10;&#10;El contenido generado por IA puede ser incorrecto.">
            <a:extLst>
              <a:ext uri="{FF2B5EF4-FFF2-40B4-BE49-F238E27FC236}">
                <a16:creationId xmlns:a16="http://schemas.microsoft.com/office/drawing/2014/main" id="{CBD42593-30FA-5DBA-0A11-337E4310AA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0" y="0"/>
            <a:ext cx="12191980" cy="6936377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861DABFC-E5D8-952C-3A93-4433F8D49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2" y="401831"/>
            <a:ext cx="1174799" cy="352144"/>
          </a:xfrm>
          <a:prstGeom prst="rect">
            <a:avLst/>
          </a:prstGeom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AAD5A3A-BB51-E4D1-166F-FDA631916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282" y="87086"/>
            <a:ext cx="804866" cy="66688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C14CCC9-7D09-5641-71EC-E543FCD6C828}"/>
              </a:ext>
            </a:extLst>
          </p:cNvPr>
          <p:cNvSpPr txBox="1"/>
          <p:nvPr/>
        </p:nvSpPr>
        <p:spPr>
          <a:xfrm>
            <a:off x="3962390" y="2732240"/>
            <a:ext cx="92432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7200" b="1" i="1" dirty="0">
                <a:solidFill>
                  <a:srgbClr val="0070C0"/>
                </a:solidFill>
              </a:rPr>
              <a:t>GRACIAS</a:t>
            </a:r>
            <a:endParaRPr lang="es-PE" sz="72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68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BC1A-E7A7-3B21-4367-D0D3C6312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AAA8A513-B076-BB6C-AD32-0DAA1064E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6143CC89-C3FC-5773-52EC-345B5B14B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9428E101-9696-3752-C431-373E27091BDE}"/>
              </a:ext>
            </a:extLst>
          </p:cNvPr>
          <p:cNvSpPr/>
          <p:nvPr/>
        </p:nvSpPr>
        <p:spPr>
          <a:xfrm>
            <a:off x="1524" y="35306"/>
            <a:ext cx="12188952" cy="822960"/>
          </a:xfrm>
          <a:prstGeom prst="rect">
            <a:avLst/>
          </a:prstGeom>
          <a:solidFill>
            <a:srgbClr val="0B3A66"/>
          </a:solidFill>
          <a:ln w="12700">
            <a:solidFill>
              <a:srgbClr val="0B3A66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2D6FEE6-3C40-3A9A-952F-883BBDEF0505}"/>
              </a:ext>
            </a:extLst>
          </p:cNvPr>
          <p:cNvSpPr/>
          <p:nvPr/>
        </p:nvSpPr>
        <p:spPr>
          <a:xfrm>
            <a:off x="504444" y="199898"/>
            <a:ext cx="11183112" cy="4572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Del escritorio al terreno: digitalización de gestión preventiva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9FF29B9-A613-D44B-2A81-C8C35E85D2E5}"/>
              </a:ext>
            </a:extLst>
          </p:cNvPr>
          <p:cNvSpPr/>
          <p:nvPr/>
        </p:nvSpPr>
        <p:spPr>
          <a:xfrm>
            <a:off x="504444" y="602234"/>
            <a:ext cx="11183112" cy="2286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D7E7F7"/>
                </a:solidFill>
                <a:effectLst/>
                <a:uLnTx/>
                <a:uFillTx/>
                <a:latin typeface="Calibri" pitchFamily="34" charset="0"/>
                <a:ea typeface="Calibri" pitchFamily="34" charset="-122"/>
                <a:cs typeface="Calibri" pitchFamily="34" charset="-120"/>
              </a:rPr>
              <a:t>Menos carga administrativa · Más presencia en obra · Mejor trazabilidad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AB98D96E-77B5-9F00-84FE-0983FD43258A}"/>
              </a:ext>
            </a:extLst>
          </p:cNvPr>
          <p:cNvSpPr/>
          <p:nvPr/>
        </p:nvSpPr>
        <p:spPr>
          <a:xfrm>
            <a:off x="504444" y="1178306"/>
            <a:ext cx="5431536" cy="3931920"/>
          </a:xfrm>
          <a:prstGeom prst="roundRect">
            <a:avLst/>
          </a:prstGeom>
          <a:solidFill>
            <a:srgbClr val="F7F8FA"/>
          </a:solidFill>
          <a:ln w="12700">
            <a:solidFill>
              <a:srgbClr val="D0D5DD"/>
            </a:solidFill>
            <a:prstDash val="solid"/>
          </a:ln>
          <a:effectLst>
            <a:outerShdw blurRad="76200" dist="25400" dir="27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F8929FB9-C07A-39D3-3D3B-BF8C6C09A99F}"/>
              </a:ext>
            </a:extLst>
          </p:cNvPr>
          <p:cNvSpPr/>
          <p:nvPr/>
        </p:nvSpPr>
        <p:spPr>
          <a:xfrm>
            <a:off x="824484" y="1498346"/>
            <a:ext cx="685800" cy="78867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1F3A5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67B987F1-A040-EF03-2EDA-FDDFD1FA7C46}"/>
              </a:ext>
            </a:extLst>
          </p:cNvPr>
          <p:cNvSpPr/>
          <p:nvPr/>
        </p:nvSpPr>
        <p:spPr>
          <a:xfrm rot="5400000">
            <a:off x="1318260" y="1498346"/>
            <a:ext cx="192024" cy="220828"/>
          </a:xfrm>
          <a:prstGeom prst="triangle">
            <a:avLst/>
          </a:prstGeom>
          <a:solidFill>
            <a:srgbClr val="E7EEF8"/>
          </a:solidFill>
          <a:ln w="12700">
            <a:solidFill>
              <a:srgbClr val="1F3A5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D0055646-344E-F160-A63C-2CEE31B8A28C}"/>
              </a:ext>
            </a:extLst>
          </p:cNvPr>
          <p:cNvSpPr/>
          <p:nvPr/>
        </p:nvSpPr>
        <p:spPr>
          <a:xfrm>
            <a:off x="927354" y="1798041"/>
            <a:ext cx="480060" cy="47320"/>
          </a:xfrm>
          <a:prstGeom prst="rect">
            <a:avLst/>
          </a:prstGeom>
          <a:solidFill>
            <a:srgbClr val="D9E3F2"/>
          </a:solidFill>
          <a:ln w="12700">
            <a:solidFill>
              <a:srgbClr val="D9E3F2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A615E889-A56B-3E1C-FBAF-FBC59A6F80BE}"/>
              </a:ext>
            </a:extLst>
          </p:cNvPr>
          <p:cNvSpPr/>
          <p:nvPr/>
        </p:nvSpPr>
        <p:spPr>
          <a:xfrm>
            <a:off x="927354" y="1908454"/>
            <a:ext cx="480060" cy="47320"/>
          </a:xfrm>
          <a:prstGeom prst="rect">
            <a:avLst/>
          </a:prstGeom>
          <a:solidFill>
            <a:srgbClr val="D9E3F2"/>
          </a:solidFill>
          <a:ln w="12700">
            <a:solidFill>
              <a:srgbClr val="D9E3F2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135CED8D-794D-C549-60EE-008D06C47035}"/>
              </a:ext>
            </a:extLst>
          </p:cNvPr>
          <p:cNvSpPr/>
          <p:nvPr/>
        </p:nvSpPr>
        <p:spPr>
          <a:xfrm>
            <a:off x="927354" y="2018868"/>
            <a:ext cx="480060" cy="47320"/>
          </a:xfrm>
          <a:prstGeom prst="rect">
            <a:avLst/>
          </a:prstGeom>
          <a:solidFill>
            <a:srgbClr val="D9E3F2"/>
          </a:solidFill>
          <a:ln w="12700">
            <a:solidFill>
              <a:srgbClr val="D9E3F2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37490118-FDA9-6131-4F73-DA2C9BA9116D}"/>
              </a:ext>
            </a:extLst>
          </p:cNvPr>
          <p:cNvSpPr/>
          <p:nvPr/>
        </p:nvSpPr>
        <p:spPr>
          <a:xfrm>
            <a:off x="927354" y="2129282"/>
            <a:ext cx="480060" cy="47320"/>
          </a:xfrm>
          <a:prstGeom prst="rect">
            <a:avLst/>
          </a:prstGeom>
          <a:solidFill>
            <a:srgbClr val="D9E3F2"/>
          </a:solidFill>
          <a:ln w="12700">
            <a:solidFill>
              <a:srgbClr val="D9E3F2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9F7896B3-4EA0-CAC2-72D8-101461B7F19C}"/>
              </a:ext>
            </a:extLst>
          </p:cNvPr>
          <p:cNvSpPr/>
          <p:nvPr/>
        </p:nvSpPr>
        <p:spPr>
          <a:xfrm>
            <a:off x="1647444" y="1489202"/>
            <a:ext cx="4014216" cy="41148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F3A5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3A5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actual – AS IS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BF2F3FB1-E45F-4360-663A-D1F6B634D5B1}"/>
              </a:ext>
            </a:extLst>
          </p:cNvPr>
          <p:cNvSpPr/>
          <p:nvPr/>
        </p:nvSpPr>
        <p:spPr>
          <a:xfrm>
            <a:off x="824484" y="2293874"/>
            <a:ext cx="4791456" cy="274320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0182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Alta carga documental en papel (formularios, respaldos, firmas)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0182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Tiempo administrativo significativo (generar, revisar, archivar, evidencias)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0182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Menos presencia en terreno (prevencionista “anclado” al escritorio)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10182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Impacto: menor observación y control oportuno de riesgos críticos en obra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57935F15-66CD-0F0B-5A9C-D1E0E23C797E}"/>
              </a:ext>
            </a:extLst>
          </p:cNvPr>
          <p:cNvSpPr/>
          <p:nvPr/>
        </p:nvSpPr>
        <p:spPr>
          <a:xfrm>
            <a:off x="6256020" y="1178306"/>
            <a:ext cx="5431536" cy="3931920"/>
          </a:xfrm>
          <a:prstGeom prst="roundRect">
            <a:avLst/>
          </a:prstGeom>
          <a:solidFill>
            <a:srgbClr val="F1F7FF"/>
          </a:solidFill>
          <a:ln w="12700">
            <a:solidFill>
              <a:srgbClr val="C7D7F2"/>
            </a:solidFill>
            <a:prstDash val="solid"/>
          </a:ln>
          <a:effectLst>
            <a:outerShdw blurRad="76200" dist="25400" dir="27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121969FB-DEF8-4964-E46D-E663A7A94A19}"/>
              </a:ext>
            </a:extLst>
          </p:cNvPr>
          <p:cNvSpPr/>
          <p:nvPr/>
        </p:nvSpPr>
        <p:spPr>
          <a:xfrm>
            <a:off x="6576060" y="1498346"/>
            <a:ext cx="534924" cy="891540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0B6AA2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E5CFB00A-4491-D910-E0D5-099A443B2982}"/>
              </a:ext>
            </a:extLst>
          </p:cNvPr>
          <p:cNvSpPr/>
          <p:nvPr/>
        </p:nvSpPr>
        <p:spPr>
          <a:xfrm>
            <a:off x="6629552" y="1605331"/>
            <a:ext cx="427939" cy="641909"/>
          </a:xfrm>
          <a:prstGeom prst="rect">
            <a:avLst/>
          </a:prstGeom>
          <a:solidFill>
            <a:srgbClr val="E7F3FB"/>
          </a:solidFill>
          <a:ln w="12700">
            <a:solidFill>
              <a:srgbClr val="CFE9F8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Shape 15">
            <a:extLst>
              <a:ext uri="{FF2B5EF4-FFF2-40B4-BE49-F238E27FC236}">
                <a16:creationId xmlns:a16="http://schemas.microsoft.com/office/drawing/2014/main" id="{49A4C599-C4CF-BFE2-F53A-244B36B7E595}"/>
              </a:ext>
            </a:extLst>
          </p:cNvPr>
          <p:cNvSpPr/>
          <p:nvPr/>
        </p:nvSpPr>
        <p:spPr>
          <a:xfrm>
            <a:off x="6811427" y="2282901"/>
            <a:ext cx="64191" cy="64191"/>
          </a:xfrm>
          <a:prstGeom prst="ellipse">
            <a:avLst/>
          </a:prstGeom>
          <a:solidFill>
            <a:srgbClr val="0B6AA2"/>
          </a:solidFill>
          <a:ln w="12700">
            <a:solidFill>
              <a:srgbClr val="0B6AA2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963066BC-803A-9604-3AC1-A9D69674D3FC}"/>
              </a:ext>
            </a:extLst>
          </p:cNvPr>
          <p:cNvSpPr/>
          <p:nvPr/>
        </p:nvSpPr>
        <p:spPr>
          <a:xfrm>
            <a:off x="7399020" y="1489202"/>
            <a:ext cx="4014216" cy="41148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6AA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Nuestra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B6AA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propuesta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6AA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– TO BE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B23F8DB0-41F2-6CAD-0C1A-75BBDB3A2DBC}"/>
              </a:ext>
            </a:extLst>
          </p:cNvPr>
          <p:cNvSpPr/>
          <p:nvPr/>
        </p:nvSpPr>
        <p:spPr>
          <a:xfrm>
            <a:off x="7216140" y="2229866"/>
            <a:ext cx="4151376" cy="32004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B6AA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1) App para contratistas (onboarding y firmas)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67DC5B39-947C-A2B0-433B-11D85498896F}"/>
              </a:ext>
            </a:extLst>
          </p:cNvPr>
          <p:cNvSpPr/>
          <p:nvPr/>
        </p:nvSpPr>
        <p:spPr>
          <a:xfrm>
            <a:off x="7216140" y="2595626"/>
            <a:ext cx="4151376" cy="91440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182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Generación digital de documentos de validación de trabajadores nuevos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0182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Documentos a firmar por el trabajador con firma digital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474AE58A-D78F-57FA-2728-45F9E5AB3AE9}"/>
              </a:ext>
            </a:extLst>
          </p:cNvPr>
          <p:cNvSpPr/>
          <p:nvPr/>
        </p:nvSpPr>
        <p:spPr>
          <a:xfrm>
            <a:off x="6576060" y="3418586"/>
            <a:ext cx="4791456" cy="0"/>
          </a:xfrm>
          <a:prstGeom prst="line">
            <a:avLst/>
          </a:prstGeom>
          <a:noFill/>
          <a:ln w="12700">
            <a:solidFill>
              <a:srgbClr val="C7D7F2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" name="Shape 20">
            <a:extLst>
              <a:ext uri="{FF2B5EF4-FFF2-40B4-BE49-F238E27FC236}">
                <a16:creationId xmlns:a16="http://schemas.microsoft.com/office/drawing/2014/main" id="{10342B21-4EA2-5D16-7BB1-C4286246B0E1}"/>
              </a:ext>
            </a:extLst>
          </p:cNvPr>
          <p:cNvSpPr/>
          <p:nvPr/>
        </p:nvSpPr>
        <p:spPr>
          <a:xfrm>
            <a:off x="6576060" y="3510026"/>
            <a:ext cx="502920" cy="553212"/>
          </a:xfrm>
          <a:prstGeom prst="roundRect">
            <a:avLst/>
          </a:prstGeom>
          <a:solidFill>
            <a:srgbClr val="FFFFFF"/>
          </a:solidFill>
          <a:ln w="25400">
            <a:solidFill>
              <a:srgbClr val="2E7D32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Shape 21">
            <a:extLst>
              <a:ext uri="{FF2B5EF4-FFF2-40B4-BE49-F238E27FC236}">
                <a16:creationId xmlns:a16="http://schemas.microsoft.com/office/drawing/2014/main" id="{EBB32503-508C-ED9B-7758-1C5DC149D48D}"/>
              </a:ext>
            </a:extLst>
          </p:cNvPr>
          <p:cNvSpPr/>
          <p:nvPr/>
        </p:nvSpPr>
        <p:spPr>
          <a:xfrm>
            <a:off x="6646469" y="3660902"/>
            <a:ext cx="30175" cy="30175"/>
          </a:xfrm>
          <a:prstGeom prst="ellipse">
            <a:avLst/>
          </a:prstGeom>
          <a:solidFill>
            <a:srgbClr val="DFF0E0"/>
          </a:solidFill>
          <a:ln w="12700">
            <a:solidFill>
              <a:srgbClr val="A5D6A7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Shape 22">
            <a:extLst>
              <a:ext uri="{FF2B5EF4-FFF2-40B4-BE49-F238E27FC236}">
                <a16:creationId xmlns:a16="http://schemas.microsoft.com/office/drawing/2014/main" id="{E8A85C3C-05FF-3732-4C99-734673B7B274}"/>
              </a:ext>
            </a:extLst>
          </p:cNvPr>
          <p:cNvSpPr/>
          <p:nvPr/>
        </p:nvSpPr>
        <p:spPr>
          <a:xfrm>
            <a:off x="6701790" y="3662159"/>
            <a:ext cx="311810" cy="27661"/>
          </a:xfrm>
          <a:prstGeom prst="rect">
            <a:avLst/>
          </a:prstGeom>
          <a:solidFill>
            <a:srgbClr val="E8F5E9"/>
          </a:solidFill>
          <a:ln w="12700">
            <a:solidFill>
              <a:srgbClr val="E8F5E9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Shape 23">
            <a:extLst>
              <a:ext uri="{FF2B5EF4-FFF2-40B4-BE49-F238E27FC236}">
                <a16:creationId xmlns:a16="http://schemas.microsoft.com/office/drawing/2014/main" id="{B2C60F10-08AC-8CC2-A196-87A8A3D7C674}"/>
              </a:ext>
            </a:extLst>
          </p:cNvPr>
          <p:cNvSpPr/>
          <p:nvPr/>
        </p:nvSpPr>
        <p:spPr>
          <a:xfrm>
            <a:off x="6646469" y="3760480"/>
            <a:ext cx="30175" cy="30175"/>
          </a:xfrm>
          <a:prstGeom prst="ellipse">
            <a:avLst/>
          </a:prstGeom>
          <a:solidFill>
            <a:srgbClr val="DFF0E0"/>
          </a:solidFill>
          <a:ln w="12700">
            <a:solidFill>
              <a:srgbClr val="A5D6A7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Shape 24">
            <a:extLst>
              <a:ext uri="{FF2B5EF4-FFF2-40B4-BE49-F238E27FC236}">
                <a16:creationId xmlns:a16="http://schemas.microsoft.com/office/drawing/2014/main" id="{9C70CD6B-AAE9-19CD-0BBE-0DE79CD32113}"/>
              </a:ext>
            </a:extLst>
          </p:cNvPr>
          <p:cNvSpPr/>
          <p:nvPr/>
        </p:nvSpPr>
        <p:spPr>
          <a:xfrm>
            <a:off x="6701790" y="3761737"/>
            <a:ext cx="311810" cy="27661"/>
          </a:xfrm>
          <a:prstGeom prst="rect">
            <a:avLst/>
          </a:prstGeom>
          <a:solidFill>
            <a:srgbClr val="E8F5E9"/>
          </a:solidFill>
          <a:ln w="12700">
            <a:solidFill>
              <a:srgbClr val="E8F5E9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" name="Shape 25">
            <a:extLst>
              <a:ext uri="{FF2B5EF4-FFF2-40B4-BE49-F238E27FC236}">
                <a16:creationId xmlns:a16="http://schemas.microsoft.com/office/drawing/2014/main" id="{3D5F0FBD-E257-3556-513E-AACB040521CD}"/>
              </a:ext>
            </a:extLst>
          </p:cNvPr>
          <p:cNvSpPr/>
          <p:nvPr/>
        </p:nvSpPr>
        <p:spPr>
          <a:xfrm>
            <a:off x="6646469" y="3860058"/>
            <a:ext cx="30175" cy="30175"/>
          </a:xfrm>
          <a:prstGeom prst="ellipse">
            <a:avLst/>
          </a:prstGeom>
          <a:solidFill>
            <a:srgbClr val="DFF0E0"/>
          </a:solidFill>
          <a:ln w="12700">
            <a:solidFill>
              <a:srgbClr val="A5D6A7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0" name="Shape 26">
            <a:extLst>
              <a:ext uri="{FF2B5EF4-FFF2-40B4-BE49-F238E27FC236}">
                <a16:creationId xmlns:a16="http://schemas.microsoft.com/office/drawing/2014/main" id="{0F7B8ABA-8EEC-30B2-D6F8-C884C7413833}"/>
              </a:ext>
            </a:extLst>
          </p:cNvPr>
          <p:cNvSpPr/>
          <p:nvPr/>
        </p:nvSpPr>
        <p:spPr>
          <a:xfrm>
            <a:off x="6701790" y="3861316"/>
            <a:ext cx="311810" cy="27661"/>
          </a:xfrm>
          <a:prstGeom prst="rect">
            <a:avLst/>
          </a:prstGeom>
          <a:solidFill>
            <a:srgbClr val="E8F5E9"/>
          </a:solidFill>
          <a:ln w="12700">
            <a:solidFill>
              <a:srgbClr val="E8F5E9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1" name="Shape 27">
            <a:extLst>
              <a:ext uri="{FF2B5EF4-FFF2-40B4-BE49-F238E27FC236}">
                <a16:creationId xmlns:a16="http://schemas.microsoft.com/office/drawing/2014/main" id="{4AD907EF-2B0F-651C-269F-1FA79D09CD92}"/>
              </a:ext>
            </a:extLst>
          </p:cNvPr>
          <p:cNvSpPr/>
          <p:nvPr/>
        </p:nvSpPr>
        <p:spPr>
          <a:xfrm>
            <a:off x="6646469" y="3959636"/>
            <a:ext cx="30175" cy="30175"/>
          </a:xfrm>
          <a:prstGeom prst="ellipse">
            <a:avLst/>
          </a:prstGeom>
          <a:solidFill>
            <a:srgbClr val="DFF0E0"/>
          </a:solidFill>
          <a:ln w="12700">
            <a:solidFill>
              <a:srgbClr val="A5D6A7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Shape 28">
            <a:extLst>
              <a:ext uri="{FF2B5EF4-FFF2-40B4-BE49-F238E27FC236}">
                <a16:creationId xmlns:a16="http://schemas.microsoft.com/office/drawing/2014/main" id="{F96C92A3-B279-ED7C-81F9-4D07468FEA01}"/>
              </a:ext>
            </a:extLst>
          </p:cNvPr>
          <p:cNvSpPr/>
          <p:nvPr/>
        </p:nvSpPr>
        <p:spPr>
          <a:xfrm>
            <a:off x="6701790" y="3960894"/>
            <a:ext cx="311810" cy="27661"/>
          </a:xfrm>
          <a:prstGeom prst="rect">
            <a:avLst/>
          </a:prstGeom>
          <a:solidFill>
            <a:srgbClr val="E8F5E9"/>
          </a:solidFill>
          <a:ln w="12700">
            <a:solidFill>
              <a:srgbClr val="E8F5E9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Text 29">
            <a:extLst>
              <a:ext uri="{FF2B5EF4-FFF2-40B4-BE49-F238E27FC236}">
                <a16:creationId xmlns:a16="http://schemas.microsoft.com/office/drawing/2014/main" id="{864DF884-6184-6048-B232-F7590FFD2702}"/>
              </a:ext>
            </a:extLst>
          </p:cNvPr>
          <p:cNvSpPr/>
          <p:nvPr/>
        </p:nvSpPr>
        <p:spPr>
          <a:xfrm>
            <a:off x="7216140" y="3510026"/>
            <a:ext cx="4151376" cy="32004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E7D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2) App de gestión preventiva diaria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Text 30">
            <a:extLst>
              <a:ext uri="{FF2B5EF4-FFF2-40B4-BE49-F238E27FC236}">
                <a16:creationId xmlns:a16="http://schemas.microsoft.com/office/drawing/2014/main" id="{4D7651A6-D2FD-C96A-65EF-683B48C932D6}"/>
              </a:ext>
            </a:extLst>
          </p:cNvPr>
          <p:cNvSpPr/>
          <p:nvPr/>
        </p:nvSpPr>
        <p:spPr>
          <a:xfrm>
            <a:off x="7216140" y="3875786"/>
            <a:ext cx="4151376" cy="118872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0182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Charlas de 5 minutos (registro y evidencia)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0182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Análisis de Trabajo Seguro (ATS)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0182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Listas de chequeo (checklists)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01828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Trazabilidad por frente / cuadrilla / fecha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Shape 31">
            <a:extLst>
              <a:ext uri="{FF2B5EF4-FFF2-40B4-BE49-F238E27FC236}">
                <a16:creationId xmlns:a16="http://schemas.microsoft.com/office/drawing/2014/main" id="{FF486044-FAD3-5F06-650E-8185A1BBB595}"/>
              </a:ext>
            </a:extLst>
          </p:cNvPr>
          <p:cNvSpPr/>
          <p:nvPr/>
        </p:nvSpPr>
        <p:spPr>
          <a:xfrm>
            <a:off x="504444" y="5247386"/>
            <a:ext cx="11183112" cy="1463040"/>
          </a:xfrm>
          <a:prstGeom prst="roundRect">
            <a:avLst/>
          </a:prstGeom>
          <a:solidFill>
            <a:srgbClr val="0F172A"/>
          </a:solidFill>
          <a:ln w="12700">
            <a:solidFill>
              <a:srgbClr val="0F172A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 32">
            <a:extLst>
              <a:ext uri="{FF2B5EF4-FFF2-40B4-BE49-F238E27FC236}">
                <a16:creationId xmlns:a16="http://schemas.microsoft.com/office/drawing/2014/main" id="{4A4444B7-B49D-248A-1956-F3D47B1E9D27}"/>
              </a:ext>
            </a:extLst>
          </p:cNvPr>
          <p:cNvSpPr/>
          <p:nvPr/>
        </p:nvSpPr>
        <p:spPr>
          <a:xfrm>
            <a:off x="870204" y="5411978"/>
            <a:ext cx="10451592" cy="36576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Resultado esperado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Text 33">
            <a:extLst>
              <a:ext uri="{FF2B5EF4-FFF2-40B4-BE49-F238E27FC236}">
                <a16:creationId xmlns:a16="http://schemas.microsoft.com/office/drawing/2014/main" id="{FAB778C5-366C-2D61-7AAC-AF7DDC065A7D}"/>
              </a:ext>
            </a:extLst>
          </p:cNvPr>
          <p:cNvSpPr/>
          <p:nvPr/>
        </p:nvSpPr>
        <p:spPr>
          <a:xfrm>
            <a:off x="870204" y="5722874"/>
            <a:ext cx="10451592" cy="1099820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Más tiempo en terreno del prevencionista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Evidencia y firmas digitales centralizadas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Gestión diaria más simple de herramientas preventivas clave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Mejor control de riesgos críticos en construcción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75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A5A84-37F6-1087-AD2F-515A2A336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orre de un edificio&#10;&#10;El contenido generado por IA puede ser incorrecto.">
            <a:extLst>
              <a:ext uri="{FF2B5EF4-FFF2-40B4-BE49-F238E27FC236}">
                <a16:creationId xmlns:a16="http://schemas.microsoft.com/office/drawing/2014/main" id="{F070B8B9-27E2-6CFB-0002-E5BF611BC0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>
            <a:fillRect/>
          </a:stretch>
        </p:blipFill>
        <p:spPr>
          <a:xfrm>
            <a:off x="20" y="0"/>
            <a:ext cx="12191980" cy="6936377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20303E03-0F39-937F-B68A-9C24F3B7B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2" y="401831"/>
            <a:ext cx="1174799" cy="352144"/>
          </a:xfrm>
          <a:prstGeom prst="rect">
            <a:avLst/>
          </a:prstGeom>
        </p:spPr>
      </p:pic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7308D6EC-6968-98E6-7C33-9D986F107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897" y="154288"/>
            <a:ext cx="851326" cy="70538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11E8B80-3C9D-0E5E-F1DD-1CAEEF6E3C0F}"/>
              </a:ext>
            </a:extLst>
          </p:cNvPr>
          <p:cNvSpPr txBox="1"/>
          <p:nvPr/>
        </p:nvSpPr>
        <p:spPr>
          <a:xfrm>
            <a:off x="2480920" y="2831477"/>
            <a:ext cx="9243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4800" b="1" i="1" dirty="0">
                <a:solidFill>
                  <a:srgbClr val="0070C0"/>
                </a:solidFill>
              </a:rPr>
              <a:t>Funcionamiento del MVP</a:t>
            </a:r>
            <a:endParaRPr lang="es-PE" sz="48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16F23-7A64-02FB-1BB6-50A5C13B7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0747F5D9-09C6-A528-B294-6EE154FB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829" y="1533482"/>
            <a:ext cx="2277426" cy="5148964"/>
          </a:xfrm>
          <a:prstGeom prst="rect">
            <a:avLst/>
          </a:prstGeom>
        </p:spPr>
      </p:pic>
      <p:pic>
        <p:nvPicPr>
          <p:cNvPr id="11" name="Imagen 10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5AFA68ED-8F03-8270-319C-A40BE8BE9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255" y="1533482"/>
            <a:ext cx="2430640" cy="51489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E194FBA-B7B3-B2CE-AA35-4B786DACE447}"/>
              </a:ext>
            </a:extLst>
          </p:cNvPr>
          <p:cNvSpPr txBox="1"/>
          <p:nvPr/>
        </p:nvSpPr>
        <p:spPr>
          <a:xfrm>
            <a:off x="172853" y="654086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Aplicativo Mandante : </a:t>
            </a:r>
            <a:r>
              <a:rPr kumimoji="0" lang="es-MX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login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&amp;</a:t>
            </a: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gestión de obras</a:t>
            </a:r>
            <a:endParaRPr kumimoji="0" lang="es-P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C87641-22BD-8F81-CB08-57FD6C5341B4}"/>
              </a:ext>
            </a:extLst>
          </p:cNvPr>
          <p:cNvSpPr txBox="1"/>
          <p:nvPr/>
        </p:nvSpPr>
        <p:spPr>
          <a:xfrm>
            <a:off x="1104083" y="113372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B7C56C0-0462-FF35-3986-FE81055F8CF8}"/>
              </a:ext>
            </a:extLst>
          </p:cNvPr>
          <p:cNvSpPr txBox="1"/>
          <p:nvPr/>
        </p:nvSpPr>
        <p:spPr>
          <a:xfrm>
            <a:off x="3606866" y="113372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F1B084C-BA98-8A68-C45E-250B1E250E6B}"/>
              </a:ext>
            </a:extLst>
          </p:cNvPr>
          <p:cNvSpPr txBox="1"/>
          <p:nvPr/>
        </p:nvSpPr>
        <p:spPr>
          <a:xfrm>
            <a:off x="5955008" y="113372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0" name="Imagen 19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3F24FE03-6AD6-74B7-DCAF-7A82154CA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76556"/>
            <a:ext cx="804866" cy="666889"/>
          </a:xfrm>
          <a:prstGeom prst="rect">
            <a:avLst/>
          </a:prstGeom>
        </p:spPr>
      </p:pic>
      <p:pic>
        <p:nvPicPr>
          <p:cNvPr id="21" name="Imagen 20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D65367C5-3322-9AAE-D0F3-BCA524E3A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8DF6EDB-DB91-5FD2-F4CD-BE6253FD3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509" y="1845805"/>
            <a:ext cx="417162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PE" alt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Gestión Inteligente (</a:t>
            </a:r>
            <a:r>
              <a:rPr kumimoji="0" lang="es-PE" altLang="es-P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Onboarding</a:t>
            </a:r>
            <a:r>
              <a:rPr kumimoji="0" lang="es-PE" alt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):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Pantalla de introducción que presenta el propósito de la plataforma para administrar la gestión de riesgos en obras de manera centralizada y eficiente.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s-PE" altLang="es-P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PE" alt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Bienvenida (</a:t>
            </a:r>
            <a:r>
              <a:rPr kumimoji="0" lang="es-PE" altLang="es-P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Login</a:t>
            </a:r>
            <a:r>
              <a:rPr kumimoji="0" lang="es-PE" alt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):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Interfaz de inicio de sesión donde el usuario ingresa su correo electrónico y contraseña para acceder a la gestión de sus obras.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s-PE" altLang="es-P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PE" alt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Obras Activas (</a:t>
            </a:r>
            <a:r>
              <a:rPr kumimoji="0" lang="es-PE" altLang="es-PE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Dashboard</a:t>
            </a:r>
            <a:r>
              <a:rPr kumimoji="0" lang="es-PE" alt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Principal):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Listado de proyectos en curso (ej. "Torre </a:t>
            </a:r>
            <a:r>
              <a:rPr kumimoji="0" lang="es-PE" altLang="es-P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Altavista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") con buscador por nombre o ciudad, visualización de contratistas asignados y acceso al botón para gestionar cada obra específica.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B4365BB-ECAA-F660-35AD-1E917440669B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Funcionamiento del MVP</a:t>
            </a:r>
          </a:p>
        </p:txBody>
      </p:sp>
      <p:pic>
        <p:nvPicPr>
          <p:cNvPr id="6" name="Imagen 5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B86AF0A7-5B4C-C254-AEA2-57348D702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412" y="1590670"/>
            <a:ext cx="2317697" cy="502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35DF2-DBD5-B9BD-0F5E-B8EDE6D86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5F1D4B9D-91ED-208E-FA74-3D724E447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66" y="1635591"/>
            <a:ext cx="2180106" cy="4833915"/>
          </a:xfrm>
          <a:prstGeom prst="rect">
            <a:avLst/>
          </a:prstGeom>
        </p:spPr>
      </p:pic>
      <p:pic>
        <p:nvPicPr>
          <p:cNvPr id="11" name="Imagen 10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87BF8CB-038C-E1F7-9AA9-92C27920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63" y="1689477"/>
            <a:ext cx="2184852" cy="4780030"/>
          </a:xfrm>
          <a:prstGeom prst="rect">
            <a:avLst/>
          </a:prstGeom>
        </p:spPr>
      </p:pic>
      <p:pic>
        <p:nvPicPr>
          <p:cNvPr id="13" name="Imagen 12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E569744E-1250-027D-6D78-F523FF83D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445" y="2498956"/>
            <a:ext cx="1552478" cy="3593621"/>
          </a:xfrm>
          <a:prstGeom prst="rect">
            <a:avLst/>
          </a:prstGeom>
        </p:spPr>
      </p:pic>
      <p:pic>
        <p:nvPicPr>
          <p:cNvPr id="14" name="Imagen 13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E50A15DE-3AC4-A615-BB77-32945E31F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36" y="1623362"/>
            <a:ext cx="2026109" cy="446921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3A7106-92AA-6EB5-B7F1-874025575549}"/>
              </a:ext>
            </a:extLst>
          </p:cNvPr>
          <p:cNvSpPr txBox="1"/>
          <p:nvPr/>
        </p:nvSpPr>
        <p:spPr>
          <a:xfrm>
            <a:off x="974190" y="1166256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F513B5C-864A-3EC0-3C96-9663E2E84E72}"/>
              </a:ext>
            </a:extLst>
          </p:cNvPr>
          <p:cNvSpPr txBox="1"/>
          <p:nvPr/>
        </p:nvSpPr>
        <p:spPr>
          <a:xfrm>
            <a:off x="3071013" y="1166256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13F7972-D098-17C0-8A2F-90BC41AC2DCE}"/>
              </a:ext>
            </a:extLst>
          </p:cNvPr>
          <p:cNvSpPr txBox="1"/>
          <p:nvPr/>
        </p:nvSpPr>
        <p:spPr>
          <a:xfrm>
            <a:off x="5431331" y="1166256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37E43D7-8C70-ED82-110A-78903442FCA7}"/>
              </a:ext>
            </a:extLst>
          </p:cNvPr>
          <p:cNvSpPr txBox="1"/>
          <p:nvPr/>
        </p:nvSpPr>
        <p:spPr>
          <a:xfrm>
            <a:off x="7374029" y="1166256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7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CBDBC1D5-6FE7-B5D7-9361-8B2635A54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76556"/>
            <a:ext cx="804866" cy="666889"/>
          </a:xfrm>
          <a:prstGeom prst="rect">
            <a:avLst/>
          </a:prstGeom>
        </p:spPr>
      </p:pic>
      <p:pic>
        <p:nvPicPr>
          <p:cNvPr id="3" name="Imagen 2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E9999605-1EA6-A874-2156-7D1808326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7F6F952-67CB-DE11-53DC-1738474B3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514" y="1166256"/>
            <a:ext cx="366215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altLang="es-P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  <a:defRPr/>
            </a:pPr>
            <a:r>
              <a:rPr kumimoji="0" lang="es-PE" altLang="es-PE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Gestión de Obra (Detalle):</a:t>
            </a:r>
            <a:r>
              <a:rPr kumimoji="0" lang="es-PE" altLang="es-PE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PE" altLang="es-P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Muestra información general del proyecto seleccionado (fechas de inicio/entrega y jefe de obra) con opciones principales para registrar un nuevo contratista o asignar un prevencionista.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altLang="es-P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  <a:defRPr/>
            </a:pPr>
            <a:r>
              <a:rPr kumimoji="0" lang="es-PE" altLang="es-PE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Nuevo Contratista (Formulario):</a:t>
            </a:r>
            <a:r>
              <a:rPr kumimoji="0" lang="es-PE" altLang="es-PE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PE" altLang="es-P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Pantalla para capturar los datos básicos de la empresa: nombre, persona de contacto, RUT y correo electrónico.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altLang="es-P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  <a:defRPr/>
            </a:pPr>
            <a:r>
              <a:rPr kumimoji="0" lang="es-PE" altLang="es-PE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Configuración de Requisitos:</a:t>
            </a:r>
            <a:r>
              <a:rPr kumimoji="0" lang="es-PE" altLang="es-PE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PE" altLang="es-P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Permite definir los documentos necesarios de la empresa (ej. Copia de carnet, certificado de cotización AFP) y asignar los roles de los trabajadores (ej. Maestro Primera) con su respectiva documentación requerida.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  <a:defRPr/>
            </a:pPr>
            <a:endParaRPr kumimoji="0" lang="es-PE" altLang="es-P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  <a:defRPr/>
            </a:pPr>
            <a:r>
              <a:rPr kumimoji="0" lang="es-PE" altLang="es-PE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Registro Completado (Confirmación):</a:t>
            </a:r>
            <a:r>
              <a:rPr kumimoji="0" lang="es-PE" altLang="es-PE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PE" altLang="es-P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Notificación de éxito en la operación, permitiendo al usuario regresar a la vista de sus obras.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altLang="es-P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D71232-2A3D-2D0E-2832-4925F2E6033D}"/>
              </a:ext>
            </a:extLst>
          </p:cNvPr>
          <p:cNvSpPr txBox="1"/>
          <p:nvPr/>
        </p:nvSpPr>
        <p:spPr>
          <a:xfrm>
            <a:off x="116336" y="12814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Funcionamiento del MVP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771FF8-855B-EB9D-2565-DB2D05466A5A}"/>
              </a:ext>
            </a:extLst>
          </p:cNvPr>
          <p:cNvSpPr txBox="1"/>
          <p:nvPr/>
        </p:nvSpPr>
        <p:spPr>
          <a:xfrm>
            <a:off x="116336" y="597589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Aplicativo Mandante : 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registro de contratistas</a:t>
            </a:r>
            <a:endParaRPr kumimoji="0" lang="es-P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79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CC127-2DE5-7DD9-4B98-A9DF30725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F6E751B-A519-1EB4-1974-1A90149D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4" y="1807187"/>
            <a:ext cx="2068652" cy="4414130"/>
          </a:xfrm>
          <a:prstGeom prst="rect">
            <a:avLst/>
          </a:prstGeom>
        </p:spPr>
      </p:pic>
      <p:pic>
        <p:nvPicPr>
          <p:cNvPr id="12" name="Imagen 1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A057D2BE-A094-C218-F6C4-87743EBF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990" y="1762076"/>
            <a:ext cx="1962920" cy="4459241"/>
          </a:xfrm>
          <a:prstGeom prst="rect">
            <a:avLst/>
          </a:prstGeom>
        </p:spPr>
      </p:pic>
      <p:pic>
        <p:nvPicPr>
          <p:cNvPr id="14" name="Imagen 1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3FE2C1C-C979-5532-8BD8-E0F34F4C6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147" y="1807186"/>
            <a:ext cx="1930871" cy="4414131"/>
          </a:xfrm>
          <a:prstGeom prst="rect">
            <a:avLst/>
          </a:prstGeom>
        </p:spPr>
      </p:pic>
      <p:pic>
        <p:nvPicPr>
          <p:cNvPr id="17" name="Imagen 16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1FC59FDA-F1B6-C508-CF7F-207FAEE4C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967" y="2425589"/>
            <a:ext cx="1686363" cy="390353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0E2A6B6C-C74D-D4A7-23C8-22D582600864}"/>
              </a:ext>
            </a:extLst>
          </p:cNvPr>
          <p:cNvSpPr txBox="1"/>
          <p:nvPr/>
        </p:nvSpPr>
        <p:spPr>
          <a:xfrm>
            <a:off x="1051500" y="1283966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BBE7994-FF97-2661-254E-3873D9CAFBF9}"/>
              </a:ext>
            </a:extLst>
          </p:cNvPr>
          <p:cNvSpPr txBox="1"/>
          <p:nvPr/>
        </p:nvSpPr>
        <p:spPr>
          <a:xfrm>
            <a:off x="3080757" y="1283966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9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489BD8C-5F29-DCCD-4A55-D7EAD3505964}"/>
              </a:ext>
            </a:extLst>
          </p:cNvPr>
          <p:cNvSpPr txBox="1"/>
          <p:nvPr/>
        </p:nvSpPr>
        <p:spPr>
          <a:xfrm>
            <a:off x="4883556" y="1319321"/>
            <a:ext cx="799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10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E65934F-2A64-CF1D-494E-315363FB8144}"/>
              </a:ext>
            </a:extLst>
          </p:cNvPr>
          <p:cNvSpPr txBox="1"/>
          <p:nvPr/>
        </p:nvSpPr>
        <p:spPr>
          <a:xfrm>
            <a:off x="6717408" y="1321928"/>
            <a:ext cx="60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11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Imagen 1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A6B824B4-1A21-8FE4-0D52-BFDE9F3A1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4" name="Imagen 3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CBCCA5A8-A879-E0D6-D060-051ABBBA17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44C9168-C6C7-A463-3059-E0D73FC0A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713" y="1341049"/>
            <a:ext cx="392337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alt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8.Gestión de Personal: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Lista de usuarios registrados (ej. Jorge Ramírez, Ana Soto) con su número de registro y un botón destacado para "Agregar Prevencionista".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altLang="es-P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alt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9.Nuevo Prevencionista (Formulario):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Registro de los datos individuales del profesional, incluyendo nombre, apellido y su número de Registro SEREMI.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altLang="es-P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alt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10.Carga de Documento: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Espacio dedicado para subir el archivo digitalizado (en formato PDF) que respalda la acreditación del prevencionista.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altLang="es-P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altLang="es-PE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11.Finalización de Registro: </a:t>
            </a:r>
            <a:r>
              <a:rPr kumimoji="0" lang="es-PE" altLang="es-P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Confirmación final que indica que el contratista o prevencionista ya puede operar desde la aplicación.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193B878-737A-FB05-CCB8-1902C3A20EDF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Funcionamiento del MVP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E3001D-6969-880C-7A5C-46109758AFE6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Aplicativo Mandante : 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registro de prevencionistas</a:t>
            </a:r>
            <a:endParaRPr kumimoji="0" lang="es-P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21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BCA6E-C4D8-D627-6DFF-71AFD678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078D502C-E249-0753-E6F2-6A169EA79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3E92B441-B731-0E8A-CFDC-7117118AD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78CFF5E-74FC-2289-FB25-19B5B401BA93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Funcionamiento del MVP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84C70F-0B9A-CCB7-2420-CCE83494F884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Aplicativo Contratista : 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detalle de proyectos y gestión de obra</a:t>
            </a:r>
            <a:endParaRPr kumimoji="0" lang="es-PE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05886BF-28B1-C5A6-BE3F-837C3E8E4649}"/>
              </a:ext>
            </a:extLst>
          </p:cNvPr>
          <p:cNvSpPr txBox="1"/>
          <p:nvPr/>
        </p:nvSpPr>
        <p:spPr>
          <a:xfrm>
            <a:off x="1008049" y="115600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9FA6921-0717-5700-F469-684CE11ADE92}"/>
              </a:ext>
            </a:extLst>
          </p:cNvPr>
          <p:cNvSpPr txBox="1"/>
          <p:nvPr/>
        </p:nvSpPr>
        <p:spPr>
          <a:xfrm>
            <a:off x="2789224" y="1131663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906D80C-6CD4-B1C7-159E-E8DE435CB4A1}"/>
              </a:ext>
            </a:extLst>
          </p:cNvPr>
          <p:cNvSpPr txBox="1"/>
          <p:nvPr/>
        </p:nvSpPr>
        <p:spPr>
          <a:xfrm>
            <a:off x="4919022" y="1131663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Imagen 8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9E0E667A-2770-A888-B132-D12A9A7F7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" y="1654883"/>
            <a:ext cx="2090457" cy="4365527"/>
          </a:xfrm>
          <a:prstGeom prst="rect">
            <a:avLst/>
          </a:prstGeom>
        </p:spPr>
      </p:pic>
      <p:pic>
        <p:nvPicPr>
          <p:cNvPr id="12" name="Imagen 11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F2082A5C-EFF2-3062-053E-C2E9FD78A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710" y="1654883"/>
            <a:ext cx="2015054" cy="4358139"/>
          </a:xfrm>
          <a:prstGeom prst="rect">
            <a:avLst/>
          </a:prstGeom>
        </p:spPr>
      </p:pic>
      <p:pic>
        <p:nvPicPr>
          <p:cNvPr id="19" name="Imagen 18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ECA5D318-B819-E1E0-06E2-2C0209FFC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8764" y="1654883"/>
            <a:ext cx="2314374" cy="4610620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CDB0FA87-1ACB-DD78-53DD-63031F564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7597" y="987019"/>
            <a:ext cx="5403983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1.Inicio de Sesión: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Interfaz de acceso donde el contratista ingresa sus credenciales (correo electrónico y contraseña) para entrar al sistema de gestión.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2.Mis Proyectos: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Panel principal que muestra un listado de las obras asignadas (ej. "Residencial Altamira" u "Oficinas Centrales"). Cada tarjeta de proyecto incluye: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-Ubicación de la obra.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-Estado de documentación: Alertas sobre documentos pendientes -Barra de avance: Porcentaje visual del progreso de la obra.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-Botón de "Entrar" para acceder a los detalles de cada proyecto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3.Detalle de Obra: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 de gestión para un proyecto específico que organiza la información en los siguientes módulos: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Requisitos: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Indica el nivel de cumplimiento de la documentación requerida (ej. 15/15 cumplidos).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Trabajadores en obra: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Reporte en tiempo real de la cantidad de personal presente frente al total registrado (ej. 8 presentes / 12 total).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Carpeta / Entrega: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Resumen de pendientes críticos, como requisitos faltantes o trabajadores con perfiles incompletos, junto con la opción de </a:t>
            </a: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"Enviar carpeta"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Documentos: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Acceso a archivos operativos específicos como ATS (Análisis Seguro de Trabajo), charlas de seguridad y </a:t>
            </a:r>
            <a:r>
              <a:rPr kumimoji="0" lang="es-PE" altLang="es-P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checklists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78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58388-CC1B-8650-2E2B-C9AAE96F9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803C47C6-6EDF-FA18-ECBE-EDAC28F55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75" y="117612"/>
            <a:ext cx="804866" cy="666889"/>
          </a:xfrm>
          <a:prstGeom prst="rect">
            <a:avLst/>
          </a:prstGeom>
        </p:spPr>
      </p:pic>
      <p:pic>
        <p:nvPicPr>
          <p:cNvPr id="6" name="Imagen 5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67DB84A3-BD88-630A-5FF1-1F7506E07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41" y="305202"/>
            <a:ext cx="699246" cy="20959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138CB3A-E9F4-AA8D-4021-E58BE28C4B00}"/>
              </a:ext>
            </a:extLst>
          </p:cNvPr>
          <p:cNvSpPr txBox="1"/>
          <p:nvPr/>
        </p:nvSpPr>
        <p:spPr>
          <a:xfrm>
            <a:off x="169412" y="117612"/>
            <a:ext cx="60948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3200" b="1" dirty="0">
                <a:solidFill>
                  <a:srgbClr val="0070C0"/>
                </a:solidFill>
              </a:rPr>
              <a:t>Funcionamiento del MVP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A24EEA9-3CFC-1E1B-6C23-1F98AB908BBC}"/>
              </a:ext>
            </a:extLst>
          </p:cNvPr>
          <p:cNvSpPr txBox="1"/>
          <p:nvPr/>
        </p:nvSpPr>
        <p:spPr>
          <a:xfrm>
            <a:off x="194724" y="592497"/>
            <a:ext cx="107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Aplicativo Contratista : </a:t>
            </a:r>
            <a:r>
              <a:rPr kumimoji="0" lang="es-MX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registro de requisitos &amp; status de trabajadores</a:t>
            </a:r>
            <a:endParaRPr kumimoji="0" lang="es-PE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D443185-4E42-EBAC-A2B9-553CD71B1CE6}"/>
              </a:ext>
            </a:extLst>
          </p:cNvPr>
          <p:cNvSpPr txBox="1"/>
          <p:nvPr/>
        </p:nvSpPr>
        <p:spPr>
          <a:xfrm>
            <a:off x="923683" y="115600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794D67E-9139-D086-47B8-E8B9F8A85204}"/>
              </a:ext>
            </a:extLst>
          </p:cNvPr>
          <p:cNvSpPr txBox="1"/>
          <p:nvPr/>
        </p:nvSpPr>
        <p:spPr>
          <a:xfrm>
            <a:off x="3076736" y="1127394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5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B2C9317-09A2-D24C-BAEA-981E7A24D771}"/>
              </a:ext>
            </a:extLst>
          </p:cNvPr>
          <p:cNvSpPr txBox="1"/>
          <p:nvPr/>
        </p:nvSpPr>
        <p:spPr>
          <a:xfrm>
            <a:off x="5359756" y="1131663"/>
            <a:ext cx="309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6</a:t>
            </a:r>
            <a:endParaRPr kumimoji="0" lang="es-PE" sz="2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Imagen 2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A94D0AAE-0B3A-D148-0A51-F9D3B3633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2" y="1679224"/>
            <a:ext cx="2036412" cy="3216973"/>
          </a:xfrm>
          <a:prstGeom prst="rect">
            <a:avLst/>
          </a:prstGeom>
        </p:spPr>
      </p:pic>
      <p:pic>
        <p:nvPicPr>
          <p:cNvPr id="13" name="Imagen 12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08EA8759-073C-46D1-C4A5-A5C81A403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354" y="1679224"/>
            <a:ext cx="2251131" cy="4892221"/>
          </a:xfrm>
          <a:prstGeom prst="rect">
            <a:avLst/>
          </a:prstGeom>
        </p:spPr>
      </p:pic>
      <p:pic>
        <p:nvPicPr>
          <p:cNvPr id="15" name="Imagen 14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CC68C8BA-A6B2-F6BC-AF4E-FC1020419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7303" y="1679224"/>
            <a:ext cx="2134188" cy="1927169"/>
          </a:xfrm>
          <a:prstGeom prst="rect">
            <a:avLst/>
          </a:prstGeom>
        </p:spPr>
      </p:pic>
      <p:pic>
        <p:nvPicPr>
          <p:cNvPr id="17" name="Imagen 16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C064FD69-6591-0D08-C36C-6127745C7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170" y="3939391"/>
            <a:ext cx="2130321" cy="2478769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80E5CB8B-2D16-F162-D80F-20D1C1F7C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5663" y="1368003"/>
            <a:ext cx="5135424" cy="504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4. Requisitos Empresa: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Esta pantalla permite visualizar </a:t>
            </a:r>
            <a:r>
              <a:rPr kumimoji="0" lang="es-PE" altLang="es-P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estado de cumplimiento legal de la organización, mostrando documentos como el Rol Único Tributario (aprobado), el Certificado de Vigencia (observado) y el F-30 Histórico.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5. Trabajadores (Gestión de Personal):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Interfaz central para el control del equipo en un proyecto específico (ej. </a:t>
            </a:r>
            <a:r>
              <a:rPr kumimoji="0" lang="es-PE" altLang="es-P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Oficinas Centrales). Muestra: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Indicadores generales: Total de trabajadores (24) y perfiles incompletos (5).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Listado individual: Estado de cada trabajador, como Activo (Juan Pérez), en </a:t>
            </a:r>
            <a:r>
              <a:rPr kumimoji="0" lang="es-PE" altLang="es-PE" sz="1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Onboarding</a:t>
            </a:r>
            <a:r>
              <a:rPr kumimoji="0" lang="es-PE" altLang="es-P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(María González) o Incompleto (Carlos Ruiz), detallando el progreso de su documentación (ej. 2/5 documentos).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PE" altLang="es-P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Acción principal: Botón para "Asignar trabajador" al proyecto actual.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PE" altLang="es-P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6. Asignar a Obra / Registro Completado:</a:t>
            </a:r>
            <a:r>
              <a:rPr kumimoji="0" lang="es-PE" altLang="es-PE" sz="14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Proceso final donde el contratista confirma la asignación del personal a la obra mediante el botón "Confirmar Asignación". Una vez realizado, el sistema notifica que el "Registro ha sido Completado.</a:t>
            </a:r>
          </a:p>
        </p:txBody>
      </p:sp>
    </p:spTree>
    <p:extLst>
      <p:ext uri="{BB962C8B-B14F-4D97-AF65-F5344CB8AC3E}">
        <p14:creationId xmlns:p14="http://schemas.microsoft.com/office/powerpoint/2010/main" val="262078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2964</Words>
  <Application>Microsoft Office PowerPoint</Application>
  <PresentationFormat>Panorámica</PresentationFormat>
  <Paragraphs>219</Paragraphs>
  <Slides>21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PAOLO JOSE SALCEDO NUÑEZ</dc:creator>
  <cp:lastModifiedBy>PAOLO JOSE SALCEDO NUÑEZ</cp:lastModifiedBy>
  <cp:revision>18</cp:revision>
  <dcterms:created xsi:type="dcterms:W3CDTF">2025-12-20T13:20:02Z</dcterms:created>
  <dcterms:modified xsi:type="dcterms:W3CDTF">2025-12-20T19:21:02Z</dcterms:modified>
</cp:coreProperties>
</file>